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7"/>
  </p:notesMasterIdLst>
  <p:handoutMasterIdLst>
    <p:handoutMasterId r:id="rId38"/>
  </p:handoutMasterIdLst>
  <p:sldIdLst>
    <p:sldId id="260" r:id="rId6"/>
    <p:sldId id="261" r:id="rId7"/>
    <p:sldId id="262" r:id="rId8"/>
    <p:sldId id="263" r:id="rId9"/>
    <p:sldId id="310" r:id="rId10"/>
    <p:sldId id="309" r:id="rId11"/>
    <p:sldId id="308" r:id="rId12"/>
    <p:sldId id="311" r:id="rId13"/>
    <p:sldId id="312" r:id="rId14"/>
    <p:sldId id="313" r:id="rId15"/>
    <p:sldId id="317" r:id="rId16"/>
    <p:sldId id="269" r:id="rId17"/>
    <p:sldId id="318" r:id="rId18"/>
    <p:sldId id="288" r:id="rId19"/>
    <p:sldId id="273" r:id="rId20"/>
    <p:sldId id="274" r:id="rId21"/>
    <p:sldId id="314" r:id="rId22"/>
    <p:sldId id="275" r:id="rId23"/>
    <p:sldId id="319" r:id="rId24"/>
    <p:sldId id="276" r:id="rId25"/>
    <p:sldId id="287" r:id="rId26"/>
    <p:sldId id="289" r:id="rId27"/>
    <p:sldId id="290" r:id="rId28"/>
    <p:sldId id="292" r:id="rId29"/>
    <p:sldId id="294" r:id="rId30"/>
    <p:sldId id="298" r:id="rId31"/>
    <p:sldId id="315" r:id="rId32"/>
    <p:sldId id="302" r:id="rId33"/>
    <p:sldId id="316" r:id="rId34"/>
    <p:sldId id="320" r:id="rId35"/>
    <p:sldId id="3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0" autoAdjust="0"/>
    <p:restoredTop sz="79715" autoAdjust="0"/>
  </p:normalViewPr>
  <p:slideViewPr>
    <p:cSldViewPr snapToGrid="0">
      <p:cViewPr>
        <p:scale>
          <a:sx n="84" d="100"/>
          <a:sy n="84" d="100"/>
        </p:scale>
        <p:origin x="-474" y="-72"/>
      </p:cViewPr>
      <p:guideLst>
        <p:guide orient="horz" pos="2160"/>
        <p:guide pos="3840"/>
      </p:guideLst>
    </p:cSldViewPr>
  </p:slideViewPr>
  <p:notesTextViewPr>
    <p:cViewPr>
      <p:scale>
        <a:sx n="3" d="2"/>
        <a:sy n="3" d="2"/>
      </p:scale>
      <p:origin x="0" y="0"/>
    </p:cViewPr>
  </p:notesTextViewPr>
  <p:notesViewPr>
    <p:cSldViewPr snapToGrid="0">
      <p:cViewPr>
        <p:scale>
          <a:sx n="100" d="100"/>
          <a:sy n="100" d="100"/>
        </p:scale>
        <p:origin x="-1632" y="7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65A7357-E6BC-41D0-AE9A-A4A3A9F582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0BDD9783-6630-4FA9-A34C-D2F257B7AF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305763-1235-4BB9-9825-F76F2828C824}" type="datetimeFigureOut">
              <a:rPr lang="en-GB" smtClean="0"/>
              <a:t>01/04/2020</a:t>
            </a:fld>
            <a:endParaRPr lang="en-GB"/>
          </a:p>
        </p:txBody>
      </p:sp>
      <p:sp>
        <p:nvSpPr>
          <p:cNvPr id="4" name="Footer Placeholder 3">
            <a:extLst>
              <a:ext uri="{FF2B5EF4-FFF2-40B4-BE49-F238E27FC236}">
                <a16:creationId xmlns="" xmlns:a16="http://schemas.microsoft.com/office/drawing/2014/main" id="{FCB913F0-7BAB-4CEC-8F19-0EE29CADF1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5E8768C5-89B0-46B0-935A-9910518FD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D1C51C-BA43-471E-91A4-6BC39CB1C960}" type="slidenum">
              <a:rPr lang="en-GB" smtClean="0"/>
              <a:t>‹#›</a:t>
            </a:fld>
            <a:endParaRPr lang="en-GB"/>
          </a:p>
        </p:txBody>
      </p:sp>
    </p:spTree>
    <p:extLst>
      <p:ext uri="{BB962C8B-B14F-4D97-AF65-F5344CB8AC3E}">
        <p14:creationId xmlns:p14="http://schemas.microsoft.com/office/powerpoint/2010/main" val="167992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C1187-7C8C-4C24-B58B-4D4A1EA58A7C}" type="datetimeFigureOut">
              <a:rPr lang="en-GB" smtClean="0"/>
              <a:t>01/04/2020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9A103-28F2-4944-B4C8-628E432C9C95}" type="slidenum">
              <a:rPr lang="en-GB" smtClean="0"/>
              <a:t>‹#›</a:t>
            </a:fld>
            <a:endParaRPr lang="en-GB"/>
          </a:p>
        </p:txBody>
      </p:sp>
    </p:spTree>
    <p:extLst>
      <p:ext uri="{BB962C8B-B14F-4D97-AF65-F5344CB8AC3E}">
        <p14:creationId xmlns:p14="http://schemas.microsoft.com/office/powerpoint/2010/main" val="371400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29A103-28F2-4944-B4C8-628E432C9C95}" type="slidenum">
              <a:rPr lang="en-GB" smtClean="0"/>
              <a:t>1</a:t>
            </a:fld>
            <a:endParaRPr lang="en-GB"/>
          </a:p>
        </p:txBody>
      </p:sp>
    </p:spTree>
    <p:extLst>
      <p:ext uri="{BB962C8B-B14F-4D97-AF65-F5344CB8AC3E}">
        <p14:creationId xmlns:p14="http://schemas.microsoft.com/office/powerpoint/2010/main" val="111759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t>10</a:t>
            </a:fld>
            <a:endParaRPr lang="en-GB"/>
          </a:p>
        </p:txBody>
      </p:sp>
    </p:spTree>
    <p:extLst>
      <p:ext uri="{BB962C8B-B14F-4D97-AF65-F5344CB8AC3E}">
        <p14:creationId xmlns:p14="http://schemas.microsoft.com/office/powerpoint/2010/main" val="360007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FB02E9C6-5441-408D-89A0-C083D2EC7B72}" type="slidenum">
              <a:rPr lang="en-GB" smtClean="0"/>
              <a:t>12</a:t>
            </a:fld>
            <a:endParaRPr lang="en-GB"/>
          </a:p>
        </p:txBody>
      </p:sp>
    </p:spTree>
    <p:extLst>
      <p:ext uri="{BB962C8B-B14F-4D97-AF65-F5344CB8AC3E}">
        <p14:creationId xmlns:p14="http://schemas.microsoft.com/office/powerpoint/2010/main" val="5129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FB02E9C6-5441-408D-89A0-C083D2EC7B72}" type="slidenum">
              <a:rPr lang="en-GB" smtClean="0"/>
              <a:t>13</a:t>
            </a:fld>
            <a:endParaRPr lang="en-GB"/>
          </a:p>
        </p:txBody>
      </p:sp>
    </p:spTree>
    <p:extLst>
      <p:ext uri="{BB962C8B-B14F-4D97-AF65-F5344CB8AC3E}">
        <p14:creationId xmlns:p14="http://schemas.microsoft.com/office/powerpoint/2010/main" val="5129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68456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DD1F9B9-BDCA-4265-A059-37C27A817AE8}"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217889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12CE0E9-BE2F-4080-AF58-A1EBF31DC1C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8027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0000"/>
              </a:lnSpc>
            </a:pPr>
            <a:endParaRPr lang="en-GB" sz="800" dirty="0" smtClean="0"/>
          </a:p>
          <a:p>
            <a:pPr marL="0" indent="0">
              <a:lnSpc>
                <a:spcPct val="100000"/>
              </a:lnSpc>
              <a:buFont typeface="Arial" pitchFamily="34" charset="0"/>
              <a:buNone/>
            </a:pPr>
            <a:endParaRPr lang="en-GB" sz="800" dirty="0"/>
          </a:p>
        </p:txBody>
      </p:sp>
      <p:sp>
        <p:nvSpPr>
          <p:cNvPr id="4" name="Slide Number Placeholder 3"/>
          <p:cNvSpPr>
            <a:spLocks noGrp="1"/>
          </p:cNvSpPr>
          <p:nvPr>
            <p:ph type="sldNum" sz="quarter" idx="10"/>
          </p:nvPr>
        </p:nvSpPr>
        <p:spPr/>
        <p:txBody>
          <a:bodyPr/>
          <a:lstStyle/>
          <a:p>
            <a:pPr>
              <a:defRPr/>
            </a:pPr>
            <a:fld id="{1DD1F9B9-BDCA-4265-A059-37C27A817AE8}"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238189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1DD1F9B9-BDCA-4265-A059-37C27A817AE8}"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368854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9A103-28F2-4944-B4C8-628E432C9C95}" type="slidenum">
              <a:rPr lang="en-GB" smtClean="0"/>
              <a:t>19</a:t>
            </a:fld>
            <a:endParaRPr lang="en-GB"/>
          </a:p>
        </p:txBody>
      </p:sp>
    </p:spTree>
    <p:extLst>
      <p:ext uri="{BB962C8B-B14F-4D97-AF65-F5344CB8AC3E}">
        <p14:creationId xmlns:p14="http://schemas.microsoft.com/office/powerpoint/2010/main" val="100360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12CE0E9-BE2F-4080-AF58-A1EBF31DC1C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8027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t>2</a:t>
            </a:fld>
            <a:endParaRPr lang="en-GB"/>
          </a:p>
        </p:txBody>
      </p:sp>
    </p:spTree>
    <p:extLst>
      <p:ext uri="{BB962C8B-B14F-4D97-AF65-F5344CB8AC3E}">
        <p14:creationId xmlns:p14="http://schemas.microsoft.com/office/powerpoint/2010/main" val="422362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DD1F9B9-BDCA-4265-A059-37C27A817AE8}" type="slidenum">
              <a:rPr lang="en-GB" smtClean="0">
                <a:solidFill>
                  <a:prstClr val="black"/>
                </a:solidFill>
              </a:rPr>
              <a:pPr>
                <a:defRPr/>
              </a:pPr>
              <a:t>21</a:t>
            </a:fld>
            <a:endParaRPr lang="en-GB" dirty="0">
              <a:solidFill>
                <a:prstClr val="black"/>
              </a:solidFill>
            </a:endParaRPr>
          </a:p>
        </p:txBody>
      </p:sp>
    </p:spTree>
    <p:extLst>
      <p:ext uri="{BB962C8B-B14F-4D97-AF65-F5344CB8AC3E}">
        <p14:creationId xmlns:p14="http://schemas.microsoft.com/office/powerpoint/2010/main" val="138920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EA885DD-23C5-449D-BE3A-A47A3BB71423}" type="slidenum">
              <a:rPr lang="en-US" smtClean="0">
                <a:solidFill>
                  <a:prstClr val="black"/>
                </a:solidFill>
                <a:latin typeface="Arial" charset="0"/>
                <a:cs typeface="Arial" charset="0"/>
              </a:rPr>
              <a:pPr defTabSz="912813" fontAlgn="base">
                <a:spcBef>
                  <a:spcPct val="0"/>
                </a:spcBef>
                <a:spcAft>
                  <a:spcPct val="0"/>
                </a:spcAft>
              </a:pPr>
              <a:t>22</a:t>
            </a:fld>
            <a:endParaRPr lang="en-US" dirty="0">
              <a:solidFill>
                <a:prstClr val="black"/>
              </a:solidFill>
              <a:latin typeface="Arial" charset="0"/>
              <a:cs typeface="Arial" charset="0"/>
            </a:endParaRPr>
          </a:p>
        </p:txBody>
      </p:sp>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882860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9A103-28F2-4944-B4C8-628E432C9C9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553347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66"/>
              </a:solidFill>
            </a:endParaRPr>
          </a:p>
        </p:txBody>
      </p:sp>
      <p:sp>
        <p:nvSpPr>
          <p:cNvPr id="4" name="Slide Number Placeholder 3"/>
          <p:cNvSpPr>
            <a:spLocks noGrp="1"/>
          </p:cNvSpPr>
          <p:nvPr>
            <p:ph type="sldNum" sz="quarter" idx="10"/>
          </p:nvPr>
        </p:nvSpPr>
        <p:spPr/>
        <p:txBody>
          <a:bodyPr/>
          <a:lstStyle/>
          <a:p>
            <a:fld id="{1C29A103-28F2-4944-B4C8-628E432C9C9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70755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42748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10"/>
          </p:nvPr>
        </p:nvSpPr>
        <p:spPr/>
        <p:txBody>
          <a:bodyPr/>
          <a:lstStyle/>
          <a:p>
            <a:fld id="{FB02E9C6-5441-408D-89A0-C083D2EC7B72}"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664035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FB02E9C6-5441-408D-89A0-C083D2EC7B7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072072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3576" eaLnBrk="0" hangingPunct="0">
              <a:defRPr>
                <a:solidFill>
                  <a:schemeClr val="tx1"/>
                </a:solidFill>
                <a:latin typeface="Arial" pitchFamily="34" charset="0"/>
                <a:cs typeface="Arial" pitchFamily="34" charset="0"/>
              </a:defRPr>
            </a:lvl1pPr>
            <a:lvl2pPr marL="735892" indent="-283035" defTabSz="913576" eaLnBrk="0" hangingPunct="0">
              <a:defRPr>
                <a:solidFill>
                  <a:schemeClr val="tx1"/>
                </a:solidFill>
                <a:latin typeface="Arial" pitchFamily="34" charset="0"/>
                <a:cs typeface="Arial" pitchFamily="34" charset="0"/>
              </a:defRPr>
            </a:lvl2pPr>
            <a:lvl3pPr marL="1132142" indent="-226428" defTabSz="913576" eaLnBrk="0" hangingPunct="0">
              <a:defRPr>
                <a:solidFill>
                  <a:schemeClr val="tx1"/>
                </a:solidFill>
                <a:latin typeface="Arial" pitchFamily="34" charset="0"/>
                <a:cs typeface="Arial" pitchFamily="34" charset="0"/>
              </a:defRPr>
            </a:lvl3pPr>
            <a:lvl4pPr marL="1584998" indent="-226428" defTabSz="913576" eaLnBrk="0" hangingPunct="0">
              <a:defRPr>
                <a:solidFill>
                  <a:schemeClr val="tx1"/>
                </a:solidFill>
                <a:latin typeface="Arial" pitchFamily="34" charset="0"/>
                <a:cs typeface="Arial" pitchFamily="34" charset="0"/>
              </a:defRPr>
            </a:lvl4pPr>
            <a:lvl5pPr marL="2037855" indent="-226428" defTabSz="913576" eaLnBrk="0" hangingPunct="0">
              <a:defRPr>
                <a:solidFill>
                  <a:schemeClr val="tx1"/>
                </a:solidFill>
                <a:latin typeface="Arial" pitchFamily="34" charset="0"/>
                <a:cs typeface="Arial" pitchFamily="34" charset="0"/>
              </a:defRPr>
            </a:lvl5pPr>
            <a:lvl6pPr marL="2490711" indent="-226428" defTabSz="913576" eaLnBrk="0" fontAlgn="base" hangingPunct="0">
              <a:spcBef>
                <a:spcPct val="0"/>
              </a:spcBef>
              <a:spcAft>
                <a:spcPct val="0"/>
              </a:spcAft>
              <a:defRPr>
                <a:solidFill>
                  <a:schemeClr val="tx1"/>
                </a:solidFill>
                <a:latin typeface="Arial" pitchFamily="34" charset="0"/>
                <a:cs typeface="Arial" pitchFamily="34" charset="0"/>
              </a:defRPr>
            </a:lvl6pPr>
            <a:lvl7pPr marL="2943568" indent="-226428" defTabSz="913576" eaLnBrk="0" fontAlgn="base" hangingPunct="0">
              <a:spcBef>
                <a:spcPct val="0"/>
              </a:spcBef>
              <a:spcAft>
                <a:spcPct val="0"/>
              </a:spcAft>
              <a:defRPr>
                <a:solidFill>
                  <a:schemeClr val="tx1"/>
                </a:solidFill>
                <a:latin typeface="Arial" pitchFamily="34" charset="0"/>
                <a:cs typeface="Arial" pitchFamily="34" charset="0"/>
              </a:defRPr>
            </a:lvl7pPr>
            <a:lvl8pPr marL="3396425" indent="-226428" defTabSz="913576" eaLnBrk="0" fontAlgn="base" hangingPunct="0">
              <a:spcBef>
                <a:spcPct val="0"/>
              </a:spcBef>
              <a:spcAft>
                <a:spcPct val="0"/>
              </a:spcAft>
              <a:defRPr>
                <a:solidFill>
                  <a:schemeClr val="tx1"/>
                </a:solidFill>
                <a:latin typeface="Arial" pitchFamily="34" charset="0"/>
                <a:cs typeface="Arial" pitchFamily="34" charset="0"/>
              </a:defRPr>
            </a:lvl8pPr>
            <a:lvl9pPr marL="3849281" indent="-226428" defTabSz="91357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6C83AD-FB21-4E09-BDE7-712D20CC10C6}" type="slidenum">
              <a:rPr lang="en-US"/>
              <a:pPr eaLnBrk="1" hangingPunct="1"/>
              <a:t>28</a:t>
            </a:fld>
            <a:endParaRPr lang="en-US" dirty="0"/>
          </a:p>
        </p:txBody>
      </p:sp>
      <p:sp>
        <p:nvSpPr>
          <p:cNvPr id="59395" name="Rectangle 2"/>
          <p:cNvSpPr>
            <a:spLocks noGrp="1" noRot="1" noChangeAspect="1" noChangeArrowheads="1" noTextEdit="1"/>
          </p:cNvSpPr>
          <p:nvPr>
            <p:ph type="sldImg"/>
          </p:nvPr>
        </p:nvSpPr>
        <p:spPr>
          <a:xfrm>
            <a:off x="463550" y="681038"/>
            <a:ext cx="6064250" cy="3411537"/>
          </a:xfrm>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p>
            <a:endParaRPr lang="en-GB" sz="1200" dirty="0" smtClean="0">
              <a:solidFill>
                <a:srgbClr val="002060"/>
              </a:solidFill>
              <a:latin typeface="Arial" panose="020B0604020202020204" pitchFamily="34" charset="0"/>
              <a:cs typeface="Arial" panose="020B0604020202020204" pitchFamily="34" charset="0"/>
            </a:endParaRPr>
          </a:p>
          <a:p>
            <a:endParaRPr lang="en-GB" sz="1200" dirty="0" smtClean="0">
              <a:solidFill>
                <a:srgbClr val="00206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accent3">
                  <a:lumMod val="75000"/>
                </a:schemeClr>
              </a:solidFill>
              <a:latin typeface="Arial" panose="020B0604020202020204" pitchFamily="34" charset="0"/>
              <a:cs typeface="Arial" panose="020B0604020202020204" pitchFamily="34" charset="0"/>
            </a:endParaRPr>
          </a:p>
          <a:p>
            <a:pPr marL="0" indent="0" eaLnBrk="1" hangingPunct="1">
              <a:buFontTx/>
              <a:buNone/>
            </a:pPr>
            <a:endParaRPr lang="en-GB" dirty="0">
              <a:latin typeface="Arial" pitchFamily="34" charset="0"/>
              <a:cs typeface="Arial" panose="020B0604020202020204" pitchFamily="34" charset="0"/>
            </a:endParaRPr>
          </a:p>
        </p:txBody>
      </p:sp>
    </p:spTree>
    <p:extLst>
      <p:ext uri="{BB962C8B-B14F-4D97-AF65-F5344CB8AC3E}">
        <p14:creationId xmlns:p14="http://schemas.microsoft.com/office/powerpoint/2010/main" val="4153157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3576" eaLnBrk="0" hangingPunct="0">
              <a:defRPr>
                <a:solidFill>
                  <a:schemeClr val="tx1"/>
                </a:solidFill>
                <a:latin typeface="Arial" pitchFamily="34" charset="0"/>
                <a:cs typeface="Arial" pitchFamily="34" charset="0"/>
              </a:defRPr>
            </a:lvl1pPr>
            <a:lvl2pPr marL="735892" indent="-283035" defTabSz="913576" eaLnBrk="0" hangingPunct="0">
              <a:defRPr>
                <a:solidFill>
                  <a:schemeClr val="tx1"/>
                </a:solidFill>
                <a:latin typeface="Arial" pitchFamily="34" charset="0"/>
                <a:cs typeface="Arial" pitchFamily="34" charset="0"/>
              </a:defRPr>
            </a:lvl2pPr>
            <a:lvl3pPr marL="1132142" indent="-226428" defTabSz="913576" eaLnBrk="0" hangingPunct="0">
              <a:defRPr>
                <a:solidFill>
                  <a:schemeClr val="tx1"/>
                </a:solidFill>
                <a:latin typeface="Arial" pitchFamily="34" charset="0"/>
                <a:cs typeface="Arial" pitchFamily="34" charset="0"/>
              </a:defRPr>
            </a:lvl3pPr>
            <a:lvl4pPr marL="1584998" indent="-226428" defTabSz="913576" eaLnBrk="0" hangingPunct="0">
              <a:defRPr>
                <a:solidFill>
                  <a:schemeClr val="tx1"/>
                </a:solidFill>
                <a:latin typeface="Arial" pitchFamily="34" charset="0"/>
                <a:cs typeface="Arial" pitchFamily="34" charset="0"/>
              </a:defRPr>
            </a:lvl4pPr>
            <a:lvl5pPr marL="2037855" indent="-226428" defTabSz="913576" eaLnBrk="0" hangingPunct="0">
              <a:defRPr>
                <a:solidFill>
                  <a:schemeClr val="tx1"/>
                </a:solidFill>
                <a:latin typeface="Arial" pitchFamily="34" charset="0"/>
                <a:cs typeface="Arial" pitchFamily="34" charset="0"/>
              </a:defRPr>
            </a:lvl5pPr>
            <a:lvl6pPr marL="2490711" indent="-226428" defTabSz="913576" eaLnBrk="0" fontAlgn="base" hangingPunct="0">
              <a:spcBef>
                <a:spcPct val="0"/>
              </a:spcBef>
              <a:spcAft>
                <a:spcPct val="0"/>
              </a:spcAft>
              <a:defRPr>
                <a:solidFill>
                  <a:schemeClr val="tx1"/>
                </a:solidFill>
                <a:latin typeface="Arial" pitchFamily="34" charset="0"/>
                <a:cs typeface="Arial" pitchFamily="34" charset="0"/>
              </a:defRPr>
            </a:lvl6pPr>
            <a:lvl7pPr marL="2943568" indent="-226428" defTabSz="913576" eaLnBrk="0" fontAlgn="base" hangingPunct="0">
              <a:spcBef>
                <a:spcPct val="0"/>
              </a:spcBef>
              <a:spcAft>
                <a:spcPct val="0"/>
              </a:spcAft>
              <a:defRPr>
                <a:solidFill>
                  <a:schemeClr val="tx1"/>
                </a:solidFill>
                <a:latin typeface="Arial" pitchFamily="34" charset="0"/>
                <a:cs typeface="Arial" pitchFamily="34" charset="0"/>
              </a:defRPr>
            </a:lvl7pPr>
            <a:lvl8pPr marL="3396425" indent="-226428" defTabSz="913576" eaLnBrk="0" fontAlgn="base" hangingPunct="0">
              <a:spcBef>
                <a:spcPct val="0"/>
              </a:spcBef>
              <a:spcAft>
                <a:spcPct val="0"/>
              </a:spcAft>
              <a:defRPr>
                <a:solidFill>
                  <a:schemeClr val="tx1"/>
                </a:solidFill>
                <a:latin typeface="Arial" pitchFamily="34" charset="0"/>
                <a:cs typeface="Arial" pitchFamily="34" charset="0"/>
              </a:defRPr>
            </a:lvl8pPr>
            <a:lvl9pPr marL="3849281" indent="-226428" defTabSz="91357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6C83AD-FB21-4E09-BDE7-712D20CC10C6}" type="slidenum">
              <a:rPr lang="en-US"/>
              <a:pPr eaLnBrk="1" hangingPunct="1"/>
              <a:t>29</a:t>
            </a:fld>
            <a:endParaRPr lang="en-US" dirty="0"/>
          </a:p>
        </p:txBody>
      </p:sp>
      <p:sp>
        <p:nvSpPr>
          <p:cNvPr id="59395" name="Rectangle 2"/>
          <p:cNvSpPr>
            <a:spLocks noGrp="1" noRot="1" noChangeAspect="1" noChangeArrowheads="1" noTextEdit="1"/>
          </p:cNvSpPr>
          <p:nvPr>
            <p:ph type="sldImg"/>
          </p:nvPr>
        </p:nvSpPr>
        <p:spPr>
          <a:xfrm>
            <a:off x="463550" y="681038"/>
            <a:ext cx="6064250" cy="3411537"/>
          </a:xfrm>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itchFamily="34" charset="0"/>
              <a:cs typeface="Arial" panose="020B0604020202020204" pitchFamily="34" charset="0"/>
            </a:endParaRPr>
          </a:p>
        </p:txBody>
      </p:sp>
    </p:spTree>
    <p:extLst>
      <p:ext uri="{BB962C8B-B14F-4D97-AF65-F5344CB8AC3E}">
        <p14:creationId xmlns:p14="http://schemas.microsoft.com/office/powerpoint/2010/main" val="4153157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02E9C6-5441-408D-89A0-C083D2EC7B72}" type="slidenum">
              <a:rPr lang="en-GB" smtClean="0"/>
              <a:t>31</a:t>
            </a:fld>
            <a:endParaRPr lang="en-GB"/>
          </a:p>
        </p:txBody>
      </p:sp>
    </p:spTree>
    <p:extLst>
      <p:ext uri="{BB962C8B-B14F-4D97-AF65-F5344CB8AC3E}">
        <p14:creationId xmlns:p14="http://schemas.microsoft.com/office/powerpoint/2010/main" val="285234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07635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81050" y="4362450"/>
            <a:ext cx="5486400" cy="3600450"/>
          </a:xfrm>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t>4</a:t>
            </a:fld>
            <a:endParaRPr lang="en-GB"/>
          </a:p>
        </p:txBody>
      </p:sp>
    </p:spTree>
    <p:extLst>
      <p:ext uri="{BB962C8B-B14F-4D97-AF65-F5344CB8AC3E}">
        <p14:creationId xmlns:p14="http://schemas.microsoft.com/office/powerpoint/2010/main" val="289135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02E9C6-5441-408D-89A0-C083D2EC7B72}" type="slidenum">
              <a:rPr lang="en-GB" smtClean="0"/>
              <a:t>5</a:t>
            </a:fld>
            <a:endParaRPr lang="en-GB"/>
          </a:p>
        </p:txBody>
      </p:sp>
    </p:spTree>
    <p:extLst>
      <p:ext uri="{BB962C8B-B14F-4D97-AF65-F5344CB8AC3E}">
        <p14:creationId xmlns:p14="http://schemas.microsoft.com/office/powerpoint/2010/main" val="360007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29A103-28F2-4944-B4C8-628E432C9C95}" type="slidenum">
              <a:rPr lang="en-GB" smtClean="0"/>
              <a:t>6</a:t>
            </a:fld>
            <a:endParaRPr lang="en-GB"/>
          </a:p>
        </p:txBody>
      </p:sp>
    </p:spTree>
    <p:extLst>
      <p:ext uri="{BB962C8B-B14F-4D97-AF65-F5344CB8AC3E}">
        <p14:creationId xmlns:p14="http://schemas.microsoft.com/office/powerpoint/2010/main" val="224126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t>7</a:t>
            </a:fld>
            <a:endParaRPr lang="en-GB"/>
          </a:p>
        </p:txBody>
      </p:sp>
    </p:spTree>
    <p:extLst>
      <p:ext uri="{BB962C8B-B14F-4D97-AF65-F5344CB8AC3E}">
        <p14:creationId xmlns:p14="http://schemas.microsoft.com/office/powerpoint/2010/main" val="360007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t>8</a:t>
            </a:fld>
            <a:endParaRPr lang="en-GB"/>
          </a:p>
        </p:txBody>
      </p:sp>
    </p:spTree>
    <p:extLst>
      <p:ext uri="{BB962C8B-B14F-4D97-AF65-F5344CB8AC3E}">
        <p14:creationId xmlns:p14="http://schemas.microsoft.com/office/powerpoint/2010/main" val="360007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2E9C6-5441-408D-89A0-C083D2EC7B72}" type="slidenum">
              <a:rPr lang="en-GB" smtClean="0"/>
              <a:t>9</a:t>
            </a:fld>
            <a:endParaRPr lang="en-GB"/>
          </a:p>
        </p:txBody>
      </p:sp>
    </p:spTree>
    <p:extLst>
      <p:ext uri="{BB962C8B-B14F-4D97-AF65-F5344CB8AC3E}">
        <p14:creationId xmlns:p14="http://schemas.microsoft.com/office/powerpoint/2010/main" val="3600077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6"/>
          <a:stretch/>
        </p:blipFill>
        <p:spPr>
          <a:xfrm>
            <a:off x="-4677" y="-6235"/>
            <a:ext cx="9406085" cy="6581212"/>
          </a:xfrm>
          <a:prstGeom prst="rect">
            <a:avLst/>
          </a:prstGeom>
        </p:spPr>
      </p:pic>
      <p:pic>
        <p:nvPicPr>
          <p:cNvPr id="7" name="Picture 6">
            <a:extLst>
              <a:ext uri="{FF2B5EF4-FFF2-40B4-BE49-F238E27FC236}">
                <a16:creationId xmlns="" xmlns:a16="http://schemas.microsoft.com/office/drawing/2014/main" id="{8E31352C-29E3-4B73-9AB2-8303F6565FA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676" y="-8966"/>
            <a:ext cx="12206201" cy="6886015"/>
          </a:xfrm>
          <a:prstGeom prst="rect">
            <a:avLst/>
          </a:prstGeom>
        </p:spPr>
      </p:pic>
      <p:sp>
        <p:nvSpPr>
          <p:cNvPr id="14" name="Rectangle 13">
            <a:extLst>
              <a:ext uri="{FF2B5EF4-FFF2-40B4-BE49-F238E27FC236}">
                <a16:creationId xmlns="" xmlns:a16="http://schemas.microsoft.com/office/drawing/2014/main" id="{F5602352-0852-4D89-8838-15D4EB0E0CA4}"/>
              </a:ext>
            </a:extLst>
          </p:cNvPr>
          <p:cNvSpPr/>
          <p:nvPr userDrawn="1"/>
        </p:nvSpPr>
        <p:spPr>
          <a:xfrm>
            <a:off x="1250950" y="3468431"/>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8C4C4CF0-4FE6-4558-AB70-8E171A471668}"/>
              </a:ext>
            </a:extLst>
          </p:cNvPr>
          <p:cNvSpPr>
            <a:spLocks noGrp="1"/>
          </p:cNvSpPr>
          <p:nvPr userDrawn="1">
            <p:ph type="ctrTitle"/>
          </p:nvPr>
        </p:nvSpPr>
        <p:spPr>
          <a:xfrm>
            <a:off x="1569367" y="3818914"/>
            <a:ext cx="4307558" cy="1088366"/>
          </a:xfrm>
        </p:spPr>
        <p:txBody>
          <a:bodyPr lIns="0" tIns="0" rIns="0" bIns="0" anchor="t" anchorCtr="0">
            <a:normAutofit/>
          </a:bodyPr>
          <a:lstStyle>
            <a:lvl1pPr algn="l">
              <a:defRPr sz="3600" b="1">
                <a:solidFill>
                  <a:schemeClr val="bg1"/>
                </a:solidFill>
              </a:defRPr>
            </a:lvl1pPr>
          </a:lstStyle>
          <a:p>
            <a:r>
              <a:rPr lang="en-US" smtClean="0"/>
              <a:t>Click to edit Master title style</a:t>
            </a:r>
            <a:endParaRPr lang="en-GB" dirty="0"/>
          </a:p>
        </p:txBody>
      </p:sp>
      <p:sp>
        <p:nvSpPr>
          <p:cNvPr id="3" name="Subtitle 2">
            <a:extLst>
              <a:ext uri="{FF2B5EF4-FFF2-40B4-BE49-F238E27FC236}">
                <a16:creationId xmlns="" xmlns:a16="http://schemas.microsoft.com/office/drawing/2014/main" id="{7BB11E2A-0AC5-4CBB-8310-0DB2F9F04258}"/>
              </a:ext>
            </a:extLst>
          </p:cNvPr>
          <p:cNvSpPr>
            <a:spLocks noGrp="1"/>
          </p:cNvSpPr>
          <p:nvPr userDrawn="1">
            <p:ph type="subTitle" idx="1" hasCustomPrompt="1"/>
          </p:nvPr>
        </p:nvSpPr>
        <p:spPr>
          <a:xfrm>
            <a:off x="1569368" y="4999136"/>
            <a:ext cx="4307558"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 title style</a:t>
            </a:r>
            <a:endParaRPr lang="en-GB" dirty="0"/>
          </a:p>
        </p:txBody>
      </p:sp>
      <p:sp>
        <p:nvSpPr>
          <p:cNvPr id="4" name="Date Placeholder 3">
            <a:extLst>
              <a:ext uri="{FF2B5EF4-FFF2-40B4-BE49-F238E27FC236}">
                <a16:creationId xmlns="" xmlns:a16="http://schemas.microsoft.com/office/drawing/2014/main" id="{E8B96C26-0BF4-4DF8-8FD4-9DB69EBECA0E}"/>
              </a:ext>
            </a:extLst>
          </p:cNvPr>
          <p:cNvSpPr>
            <a:spLocks noGrp="1"/>
          </p:cNvSpPr>
          <p:nvPr userDrawn="1">
            <p:ph type="dt" sz="half" idx="10"/>
          </p:nvPr>
        </p:nvSpPr>
        <p:spPr>
          <a:xfrm>
            <a:off x="9666533" y="4188278"/>
            <a:ext cx="2209800" cy="365125"/>
          </a:xfrm>
          <a:prstGeom prst="rect">
            <a:avLst/>
          </a:prstGeom>
        </p:spPr>
        <p:txBody>
          <a:bodyPr lIns="0" tIns="0" rIns="0" bIns="0"/>
          <a:lstStyle>
            <a:lvl1pPr algn="r">
              <a:defRPr sz="1600">
                <a:solidFill>
                  <a:schemeClr val="tx2">
                    <a:lumMod val="60000"/>
                    <a:lumOff val="40000"/>
                  </a:schemeClr>
                </a:solidFill>
              </a:defRPr>
            </a:lvl1pPr>
          </a:lstStyle>
          <a:p>
            <a:fld id="{DFC92E27-C0B9-4640-8D3D-341DF6E812E8}" type="datetime3">
              <a:rPr lang="en-US" smtClean="0"/>
              <a:t>1 April 2020</a:t>
            </a:fld>
            <a:endParaRPr lang="en-GB" dirty="0"/>
          </a:p>
        </p:txBody>
      </p:sp>
      <p:sp>
        <p:nvSpPr>
          <p:cNvPr id="10" name="Text Placeholder 9">
            <a:extLst>
              <a:ext uri="{FF2B5EF4-FFF2-40B4-BE49-F238E27FC236}">
                <a16:creationId xmlns="" xmlns:a16="http://schemas.microsoft.com/office/drawing/2014/main"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dirty="0"/>
              <a:t>Presenter’s Name</a:t>
            </a:r>
            <a:endParaRPr lang="en-GB" dirty="0"/>
          </a:p>
        </p:txBody>
      </p:sp>
      <p:sp>
        <p:nvSpPr>
          <p:cNvPr id="13" name="Text Placeholder 12">
            <a:extLst>
              <a:ext uri="{FF2B5EF4-FFF2-40B4-BE49-F238E27FC236}">
                <a16:creationId xmlns="" xmlns:a16="http://schemas.microsoft.com/office/drawing/2014/main" id="{7997C070-F9F0-4706-90C5-EBB59766DF77}"/>
              </a:ext>
            </a:extLst>
          </p:cNvPr>
          <p:cNvSpPr>
            <a:spLocks noGrp="1"/>
          </p:cNvSpPr>
          <p:nvPr userDrawn="1">
            <p:ph type="body" sz="quarter" idx="13" hasCustomPrompt="1"/>
          </p:nvPr>
        </p:nvSpPr>
        <p:spPr>
          <a:xfrm>
            <a:off x="9666533" y="3717157"/>
            <a:ext cx="2209800" cy="261571"/>
          </a:xfrm>
          <a:prstGeom prst="rect">
            <a:avLst/>
          </a:prstGeom>
        </p:spPr>
        <p:txBody>
          <a:bodyPr>
            <a:normAutofit/>
          </a:bodyPr>
          <a:lstStyle>
            <a:lvl1pPr algn="r">
              <a:defRPr sz="1600">
                <a:solidFill>
                  <a:schemeClr val="tx2"/>
                </a:solidFill>
              </a:defRPr>
            </a:lvl1pPr>
          </a:lstStyle>
          <a:p>
            <a:pPr lvl="0"/>
            <a:r>
              <a:rPr lang="en-US" dirty="0"/>
              <a:t>Job Title</a:t>
            </a:r>
            <a:endParaRPr lang="en-GB" dirty="0"/>
          </a:p>
        </p:txBody>
      </p:sp>
      <p:pic>
        <p:nvPicPr>
          <p:cNvPr id="23" name="Picture 22">
            <a:extLst>
              <a:ext uri="{FF2B5EF4-FFF2-40B4-BE49-F238E27FC236}">
                <a16:creationId xmlns="" xmlns:a16="http://schemas.microsoft.com/office/drawing/2014/main" id="{C65CA508-E151-47CF-A3B8-A42B9D4C05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3190" y="331789"/>
            <a:ext cx="860688" cy="825500"/>
          </a:xfrm>
          <a:prstGeom prst="rect">
            <a:avLst/>
          </a:prstGeom>
        </p:spPr>
      </p:pic>
      <p:grpSp>
        <p:nvGrpSpPr>
          <p:cNvPr id="61" name="Group 4">
            <a:extLst>
              <a:ext uri="{FF2B5EF4-FFF2-40B4-BE49-F238E27FC236}">
                <a16:creationId xmlns="" xmlns:a16="http://schemas.microsoft.com/office/drawing/2014/main" id="{91D9BCAA-25E9-452A-9715-F5B7B99FC6D5}"/>
              </a:ext>
            </a:extLst>
          </p:cNvPr>
          <p:cNvGrpSpPr>
            <a:grpSpLocks noChangeAspect="1"/>
          </p:cNvGrpSpPr>
          <p:nvPr userDrawn="1"/>
        </p:nvGrpSpPr>
        <p:grpSpPr bwMode="auto">
          <a:xfrm>
            <a:off x="9579368" y="6186589"/>
            <a:ext cx="2296965" cy="456731"/>
            <a:chOff x="5816" y="3913"/>
            <a:chExt cx="1378" cy="274"/>
          </a:xfrm>
        </p:grpSpPr>
        <p:sp>
          <p:nvSpPr>
            <p:cNvPr id="62" name="AutoShape 3">
              <a:extLst>
                <a:ext uri="{FF2B5EF4-FFF2-40B4-BE49-F238E27FC236}">
                  <a16:creationId xmlns="" xmlns:a16="http://schemas.microsoft.com/office/drawing/2014/main" id="{F8EFC0AA-BC28-4F19-BADB-B9AD06FE0C32}"/>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5">
              <a:extLst>
                <a:ext uri="{FF2B5EF4-FFF2-40B4-BE49-F238E27FC236}">
                  <a16:creationId xmlns="" xmlns:a16="http://schemas.microsoft.com/office/drawing/2014/main" id="{4B4E739B-5976-411D-A678-1D71E0E0229D}"/>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 xmlns:a16="http://schemas.microsoft.com/office/drawing/2014/main" id="{34416E9E-5EA1-4A4D-8655-141DE9BD7E41}"/>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 xmlns:a16="http://schemas.microsoft.com/office/drawing/2014/main" id="{17C069DE-1B3C-407D-A999-90B4EB89E1E2}"/>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 xmlns:a16="http://schemas.microsoft.com/office/drawing/2014/main" id="{65F3B0FF-4B9B-4591-B531-77C0AE1B7168}"/>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 xmlns:a16="http://schemas.microsoft.com/office/drawing/2014/main" id="{CAD5568B-9849-4264-B387-1CFFCFDD072E}"/>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 xmlns:a16="http://schemas.microsoft.com/office/drawing/2014/main" id="{C96ECA01-25B2-4787-ACB5-7AF00AFD2D78}"/>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 xmlns:a16="http://schemas.microsoft.com/office/drawing/2014/main" id="{E29C40AF-7AC4-44A5-9FAB-11BE6EEF9093}"/>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 xmlns:a16="http://schemas.microsoft.com/office/drawing/2014/main" id="{4DED57DE-941C-4200-A193-902EFC775FA4}"/>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3">
              <a:extLst>
                <a:ext uri="{FF2B5EF4-FFF2-40B4-BE49-F238E27FC236}">
                  <a16:creationId xmlns="" xmlns:a16="http://schemas.microsoft.com/office/drawing/2014/main" id="{A1E9ED8C-7949-4BD3-B201-18D4F625AF90}"/>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4">
              <a:extLst>
                <a:ext uri="{FF2B5EF4-FFF2-40B4-BE49-F238E27FC236}">
                  <a16:creationId xmlns="" xmlns:a16="http://schemas.microsoft.com/office/drawing/2014/main" id="{9E41F402-A529-47E3-8255-E08C8674A09E}"/>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5">
              <a:extLst>
                <a:ext uri="{FF2B5EF4-FFF2-40B4-BE49-F238E27FC236}">
                  <a16:creationId xmlns="" xmlns:a16="http://schemas.microsoft.com/office/drawing/2014/main" id="{7222AAD0-10DE-4C52-A165-A5D7F5B715B1}"/>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6">
              <a:extLst>
                <a:ext uri="{FF2B5EF4-FFF2-40B4-BE49-F238E27FC236}">
                  <a16:creationId xmlns="" xmlns:a16="http://schemas.microsoft.com/office/drawing/2014/main" id="{63AB9ADD-FF58-4877-9C9F-8B08FD6D70AC}"/>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7">
              <a:extLst>
                <a:ext uri="{FF2B5EF4-FFF2-40B4-BE49-F238E27FC236}">
                  <a16:creationId xmlns="" xmlns:a16="http://schemas.microsoft.com/office/drawing/2014/main" id="{BD9C7A1E-8DF3-4896-B7E5-23BF91012EDB}"/>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8">
              <a:extLst>
                <a:ext uri="{FF2B5EF4-FFF2-40B4-BE49-F238E27FC236}">
                  <a16:creationId xmlns="" xmlns:a16="http://schemas.microsoft.com/office/drawing/2014/main" id="{00516F1C-D65E-4EF0-BBD7-74A6EA45E764}"/>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9">
              <a:extLst>
                <a:ext uri="{FF2B5EF4-FFF2-40B4-BE49-F238E27FC236}">
                  <a16:creationId xmlns="" xmlns:a16="http://schemas.microsoft.com/office/drawing/2014/main" id="{9C96A179-B448-435D-B496-27252A9C8FA1}"/>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0">
              <a:extLst>
                <a:ext uri="{FF2B5EF4-FFF2-40B4-BE49-F238E27FC236}">
                  <a16:creationId xmlns="" xmlns:a16="http://schemas.microsoft.com/office/drawing/2014/main" id="{7DA1180F-5CA4-4B2A-B086-550B9355B079}"/>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1">
              <a:extLst>
                <a:ext uri="{FF2B5EF4-FFF2-40B4-BE49-F238E27FC236}">
                  <a16:creationId xmlns="" xmlns:a16="http://schemas.microsoft.com/office/drawing/2014/main" id="{3D271C15-196C-452B-B170-36FC384DCFE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2">
              <a:extLst>
                <a:ext uri="{FF2B5EF4-FFF2-40B4-BE49-F238E27FC236}">
                  <a16:creationId xmlns="" xmlns:a16="http://schemas.microsoft.com/office/drawing/2014/main" id="{BE43D17A-8BCC-40E9-933F-FE890679E779}"/>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3">
              <a:extLst>
                <a:ext uri="{FF2B5EF4-FFF2-40B4-BE49-F238E27FC236}">
                  <a16:creationId xmlns="" xmlns:a16="http://schemas.microsoft.com/office/drawing/2014/main" id="{AA6CB217-8BE7-4890-B768-0281D8FD718C}"/>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4">
              <a:extLst>
                <a:ext uri="{FF2B5EF4-FFF2-40B4-BE49-F238E27FC236}">
                  <a16:creationId xmlns="" xmlns:a16="http://schemas.microsoft.com/office/drawing/2014/main" id="{93DB4A2F-F414-497F-8011-86D7FE209455}"/>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5">
              <a:extLst>
                <a:ext uri="{FF2B5EF4-FFF2-40B4-BE49-F238E27FC236}">
                  <a16:creationId xmlns="" xmlns:a16="http://schemas.microsoft.com/office/drawing/2014/main" id="{83DA7E65-7E9E-45E1-91C4-A3520ACAF095}"/>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6">
              <a:extLst>
                <a:ext uri="{FF2B5EF4-FFF2-40B4-BE49-F238E27FC236}">
                  <a16:creationId xmlns="" xmlns:a16="http://schemas.microsoft.com/office/drawing/2014/main" id="{AEF334F0-9FE5-42CE-BA59-8FBA09CF2070}"/>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
              <a:extLst>
                <a:ext uri="{FF2B5EF4-FFF2-40B4-BE49-F238E27FC236}">
                  <a16:creationId xmlns="" xmlns:a16="http://schemas.microsoft.com/office/drawing/2014/main" id="{01E8CEB7-6F6A-417F-B045-594D0CD07A27}"/>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a:extLst>
                <a:ext uri="{FF2B5EF4-FFF2-40B4-BE49-F238E27FC236}">
                  <a16:creationId xmlns="" xmlns:a16="http://schemas.microsoft.com/office/drawing/2014/main" id="{E18C9E32-55D2-4DCF-A857-A0F12301E0DB}"/>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a:extLst>
                <a:ext uri="{FF2B5EF4-FFF2-40B4-BE49-F238E27FC236}">
                  <a16:creationId xmlns="" xmlns:a16="http://schemas.microsoft.com/office/drawing/2014/main" id="{DAE2E944-4F26-46FA-B80F-CEAD6307FF0A}"/>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0">
              <a:extLst>
                <a:ext uri="{FF2B5EF4-FFF2-40B4-BE49-F238E27FC236}">
                  <a16:creationId xmlns="" xmlns:a16="http://schemas.microsoft.com/office/drawing/2014/main" id="{2A09DD95-B9E2-4E20-B318-45DD24C40165}"/>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31">
              <a:extLst>
                <a:ext uri="{FF2B5EF4-FFF2-40B4-BE49-F238E27FC236}">
                  <a16:creationId xmlns="" xmlns:a16="http://schemas.microsoft.com/office/drawing/2014/main" id="{49CF64DB-2782-42C8-AA3D-91A39A592592}"/>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2">
              <a:extLst>
                <a:ext uri="{FF2B5EF4-FFF2-40B4-BE49-F238E27FC236}">
                  <a16:creationId xmlns="" xmlns:a16="http://schemas.microsoft.com/office/drawing/2014/main" id="{8A1776AB-2766-4C70-BBA6-3728145003BA}"/>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3">
              <a:extLst>
                <a:ext uri="{FF2B5EF4-FFF2-40B4-BE49-F238E27FC236}">
                  <a16:creationId xmlns="" xmlns:a16="http://schemas.microsoft.com/office/drawing/2014/main" id="{1A30FB79-2D2F-4CD0-9293-425368C702D1}"/>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4">
              <a:extLst>
                <a:ext uri="{FF2B5EF4-FFF2-40B4-BE49-F238E27FC236}">
                  <a16:creationId xmlns="" xmlns:a16="http://schemas.microsoft.com/office/drawing/2014/main" id="{7E3F23BF-48D0-4B81-8BEF-00E147D61795}"/>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35">
              <a:extLst>
                <a:ext uri="{FF2B5EF4-FFF2-40B4-BE49-F238E27FC236}">
                  <a16:creationId xmlns="" xmlns:a16="http://schemas.microsoft.com/office/drawing/2014/main" id="{03673C6E-6C9B-4340-B3C9-18DD64DB05B9}"/>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36">
              <a:extLst>
                <a:ext uri="{FF2B5EF4-FFF2-40B4-BE49-F238E27FC236}">
                  <a16:creationId xmlns="" xmlns:a16="http://schemas.microsoft.com/office/drawing/2014/main" id="{9852225D-8CCC-4DD0-AAF5-4775B7C156EF}"/>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37">
              <a:extLst>
                <a:ext uri="{FF2B5EF4-FFF2-40B4-BE49-F238E27FC236}">
                  <a16:creationId xmlns="" xmlns:a16="http://schemas.microsoft.com/office/drawing/2014/main" id="{09A45E93-BAA8-4758-AAE2-DC35A13F02E4}"/>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8">
              <a:extLst>
                <a:ext uri="{FF2B5EF4-FFF2-40B4-BE49-F238E27FC236}">
                  <a16:creationId xmlns="" xmlns:a16="http://schemas.microsoft.com/office/drawing/2014/main" id="{BF7D8EE9-728B-4648-BEB7-FDD48E036AB1}"/>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9">
              <a:extLst>
                <a:ext uri="{FF2B5EF4-FFF2-40B4-BE49-F238E27FC236}">
                  <a16:creationId xmlns="" xmlns:a16="http://schemas.microsoft.com/office/drawing/2014/main" id="{77A11FCE-A0A4-43E5-93FA-E706F64CE6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0">
              <a:extLst>
                <a:ext uri="{FF2B5EF4-FFF2-40B4-BE49-F238E27FC236}">
                  <a16:creationId xmlns="" xmlns:a16="http://schemas.microsoft.com/office/drawing/2014/main" id="{D07F64C4-916F-4175-A6BE-F61E4711D0A0}"/>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8417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4DA4F-AAE2-413D-A5A3-6D93D50E6240}"/>
              </a:ext>
            </a:extLst>
          </p:cNvPr>
          <p:cNvSpPr>
            <a:spLocks noGrp="1"/>
          </p:cNvSpPr>
          <p:nvPr>
            <p:ph type="title"/>
          </p:nvPr>
        </p:nvSpPr>
        <p:spPr>
          <a:xfrm>
            <a:off x="2374232" y="2087204"/>
            <a:ext cx="5823284" cy="784333"/>
          </a:xfrm>
        </p:spPr>
        <p:txBody>
          <a:bodyPr anchor="t" anchorCtr="0"/>
          <a:lstStyle>
            <a:lvl1pPr>
              <a:defRPr>
                <a:solidFill>
                  <a:schemeClr val="bg1"/>
                </a:solidFill>
              </a:defRPr>
            </a:lvl1pPr>
          </a:lstStyle>
          <a:p>
            <a:r>
              <a:rPr lang="en-US" smtClean="0"/>
              <a:t>Click to edit Master title style</a:t>
            </a:r>
            <a:endParaRPr lang="en-GB" dirty="0"/>
          </a:p>
        </p:txBody>
      </p:sp>
      <p:sp>
        <p:nvSpPr>
          <p:cNvPr id="4" name="Slide Number Placeholder 3">
            <a:extLst>
              <a:ext uri="{FF2B5EF4-FFF2-40B4-BE49-F238E27FC236}">
                <a16:creationId xmlns:a16="http://schemas.microsoft.com/office/drawing/2014/main" xmlns="" id="{BA0E6E0F-2B00-4067-AFD6-7C394DD62993}"/>
              </a:ext>
            </a:extLst>
          </p:cNvPr>
          <p:cNvSpPr>
            <a:spLocks noGrp="1"/>
          </p:cNvSpPr>
          <p:nvPr>
            <p:ph type="sldNum" sz="quarter" idx="11"/>
          </p:nvPr>
        </p:nvSpPr>
        <p:spPr>
          <a:xfrm>
            <a:off x="11649341" y="6429266"/>
            <a:ext cx="221760" cy="135503"/>
          </a:xfrm>
          <a:prstGeom prst="rect">
            <a:avLst/>
          </a:prstGeom>
        </p:spPr>
        <p:txBody>
          <a:bodyPr/>
          <a:lstStyle>
            <a:lvl1pPr>
              <a:defRPr>
                <a:solidFill>
                  <a:schemeClr val="bg1"/>
                </a:solidFill>
              </a:defRPr>
            </a:lvl1pPr>
          </a:lstStyle>
          <a:p>
            <a:fld id="{01898949-DBEE-42AF-93B8-E24DF2BBF04D}" type="slidenum">
              <a:rPr lang="en-GB" smtClean="0">
                <a:solidFill>
                  <a:prstClr val="white"/>
                </a:solidFill>
              </a:rPr>
              <a:pPr/>
              <a:t>‹#›</a:t>
            </a:fld>
            <a:endParaRPr lang="en-GB" dirty="0">
              <a:solidFill>
                <a:prstClr val="white"/>
              </a:solidFill>
            </a:endParaRPr>
          </a:p>
        </p:txBody>
      </p:sp>
      <p:pic>
        <p:nvPicPr>
          <p:cNvPr id="5" name="Picture 4">
            <a:extLst>
              <a:ext uri="{FF2B5EF4-FFF2-40B4-BE49-F238E27FC236}">
                <a16:creationId xmlns:a16="http://schemas.microsoft.com/office/drawing/2014/main" xmlns="" id="{3DD36933-D6AB-4452-95E8-866E09412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6" name="Picture 5">
            <a:extLst>
              <a:ext uri="{FF2B5EF4-FFF2-40B4-BE49-F238E27FC236}">
                <a16:creationId xmlns:a16="http://schemas.microsoft.com/office/drawing/2014/main" xmlns="" id="{8900767F-DE7F-48A6-869C-2EC0A316B8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3190" y="332147"/>
            <a:ext cx="860688" cy="824783"/>
          </a:xfrm>
          <a:prstGeom prst="rect">
            <a:avLst/>
          </a:prstGeom>
        </p:spPr>
      </p:pic>
      <p:cxnSp>
        <p:nvCxnSpPr>
          <p:cNvPr id="7" name="Straight Connector 6">
            <a:extLst>
              <a:ext uri="{FF2B5EF4-FFF2-40B4-BE49-F238E27FC236}">
                <a16:creationId xmlns:a16="http://schemas.microsoft.com/office/drawing/2014/main" xmlns="" id="{7CEF393C-173E-4CC1-AAE1-B789F8D52858}"/>
              </a:ext>
            </a:extLst>
          </p:cNvPr>
          <p:cNvCxnSpPr>
            <a:cxnSpLocks/>
          </p:cNvCxnSpPr>
          <p:nvPr userDrawn="1"/>
        </p:nvCxnSpPr>
        <p:spPr>
          <a:xfrm>
            <a:off x="11559157" y="6429376"/>
            <a:ext cx="0" cy="1208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432ECAEE-6F4C-4297-AB58-6DA8220E954B}"/>
              </a:ext>
            </a:extLst>
          </p:cNvPr>
          <p:cNvSpPr>
            <a:spLocks noGrp="1"/>
          </p:cNvSpPr>
          <p:nvPr>
            <p:ph type="body" sz="quarter" idx="12" hasCustomPrompt="1"/>
          </p:nvPr>
        </p:nvSpPr>
        <p:spPr>
          <a:xfrm>
            <a:off x="2374899" y="2996426"/>
            <a:ext cx="5822617" cy="657225"/>
          </a:xfrm>
          <a:prstGeom prst="rect">
            <a:avLst/>
          </a:prstGeom>
        </p:spPr>
        <p:txBody>
          <a:bodyPr/>
          <a:lstStyle>
            <a:lvl1pPr>
              <a:defRPr>
                <a:solidFill>
                  <a:schemeClr val="bg1"/>
                </a:solidFill>
              </a:defRPr>
            </a:lvl1pPr>
          </a:lstStyle>
          <a:p>
            <a:pPr lvl="0"/>
            <a:r>
              <a:rPr lang="en-US" dirty="0"/>
              <a:t>Click to add sub title</a:t>
            </a:r>
            <a:endParaRPr lang="en-GB" dirty="0"/>
          </a:p>
        </p:txBody>
      </p:sp>
      <p:grpSp>
        <p:nvGrpSpPr>
          <p:cNvPr id="161" name="Group 4">
            <a:extLst>
              <a:ext uri="{FF2B5EF4-FFF2-40B4-BE49-F238E27FC236}">
                <a16:creationId xmlns:a16="http://schemas.microsoft.com/office/drawing/2014/main" xmlns="" id="{DF10DEA1-37A4-4E9D-A751-305B9C865ADF}"/>
              </a:ext>
            </a:extLst>
          </p:cNvPr>
          <p:cNvGrpSpPr>
            <a:grpSpLocks noChangeAspect="1"/>
          </p:cNvGrpSpPr>
          <p:nvPr userDrawn="1"/>
        </p:nvGrpSpPr>
        <p:grpSpPr bwMode="auto">
          <a:xfrm>
            <a:off x="9133053" y="6188230"/>
            <a:ext cx="2296965" cy="453121"/>
            <a:chOff x="932" y="2529"/>
            <a:chExt cx="4248" cy="838"/>
          </a:xfrm>
        </p:grpSpPr>
        <p:sp>
          <p:nvSpPr>
            <p:cNvPr id="162" name="Freeform 5">
              <a:extLst>
                <a:ext uri="{FF2B5EF4-FFF2-40B4-BE49-F238E27FC236}">
                  <a16:creationId xmlns:a16="http://schemas.microsoft.com/office/drawing/2014/main" xmlns="" id="{05B57ED7-11C1-43E6-BF8A-88D195294984}"/>
                </a:ext>
              </a:extLst>
            </p:cNvPr>
            <p:cNvSpPr>
              <a:spLocks/>
            </p:cNvSpPr>
            <p:nvPr userDrawn="1"/>
          </p:nvSpPr>
          <p:spPr bwMode="auto">
            <a:xfrm>
              <a:off x="4329" y="2886"/>
              <a:ext cx="259" cy="462"/>
            </a:xfrm>
            <a:custGeom>
              <a:avLst/>
              <a:gdLst>
                <a:gd name="T0" fmla="*/ 98 w 259"/>
                <a:gd name="T1" fmla="*/ 0 h 462"/>
                <a:gd name="T2" fmla="*/ 98 w 259"/>
                <a:gd name="T3" fmla="*/ 0 h 462"/>
                <a:gd name="T4" fmla="*/ 105 w 259"/>
                <a:gd name="T5" fmla="*/ 14 h 462"/>
                <a:gd name="T6" fmla="*/ 112 w 259"/>
                <a:gd name="T7" fmla="*/ 28 h 462"/>
                <a:gd name="T8" fmla="*/ 120 w 259"/>
                <a:gd name="T9" fmla="*/ 47 h 462"/>
                <a:gd name="T10" fmla="*/ 129 w 259"/>
                <a:gd name="T11" fmla="*/ 71 h 462"/>
                <a:gd name="T12" fmla="*/ 137 w 259"/>
                <a:gd name="T13" fmla="*/ 99 h 462"/>
                <a:gd name="T14" fmla="*/ 144 w 259"/>
                <a:gd name="T15" fmla="*/ 130 h 462"/>
                <a:gd name="T16" fmla="*/ 149 w 259"/>
                <a:gd name="T17" fmla="*/ 163 h 462"/>
                <a:gd name="T18" fmla="*/ 149 w 259"/>
                <a:gd name="T19" fmla="*/ 181 h 462"/>
                <a:gd name="T20" fmla="*/ 151 w 259"/>
                <a:gd name="T21" fmla="*/ 200 h 462"/>
                <a:gd name="T22" fmla="*/ 149 w 259"/>
                <a:gd name="T23" fmla="*/ 218 h 462"/>
                <a:gd name="T24" fmla="*/ 148 w 259"/>
                <a:gd name="T25" fmla="*/ 237 h 462"/>
                <a:gd name="T26" fmla="*/ 145 w 259"/>
                <a:gd name="T27" fmla="*/ 256 h 462"/>
                <a:gd name="T28" fmla="*/ 140 w 259"/>
                <a:gd name="T29" fmla="*/ 274 h 462"/>
                <a:gd name="T30" fmla="*/ 134 w 259"/>
                <a:gd name="T31" fmla="*/ 295 h 462"/>
                <a:gd name="T32" fmla="*/ 128 w 259"/>
                <a:gd name="T33" fmla="*/ 313 h 462"/>
                <a:gd name="T34" fmla="*/ 118 w 259"/>
                <a:gd name="T35" fmla="*/ 333 h 462"/>
                <a:gd name="T36" fmla="*/ 108 w 259"/>
                <a:gd name="T37" fmla="*/ 352 h 462"/>
                <a:gd name="T38" fmla="*/ 95 w 259"/>
                <a:gd name="T39" fmla="*/ 372 h 462"/>
                <a:gd name="T40" fmla="*/ 81 w 259"/>
                <a:gd name="T41" fmla="*/ 391 h 462"/>
                <a:gd name="T42" fmla="*/ 63 w 259"/>
                <a:gd name="T43" fmla="*/ 410 h 462"/>
                <a:gd name="T44" fmla="*/ 45 w 259"/>
                <a:gd name="T45" fmla="*/ 427 h 462"/>
                <a:gd name="T46" fmla="*/ 23 w 259"/>
                <a:gd name="T47" fmla="*/ 446 h 462"/>
                <a:gd name="T48" fmla="*/ 0 w 259"/>
                <a:gd name="T49" fmla="*/ 462 h 462"/>
                <a:gd name="T50" fmla="*/ 0 w 259"/>
                <a:gd name="T51" fmla="*/ 462 h 462"/>
                <a:gd name="T52" fmla="*/ 16 w 259"/>
                <a:gd name="T53" fmla="*/ 462 h 462"/>
                <a:gd name="T54" fmla="*/ 40 w 259"/>
                <a:gd name="T55" fmla="*/ 458 h 462"/>
                <a:gd name="T56" fmla="*/ 69 w 259"/>
                <a:gd name="T57" fmla="*/ 452 h 462"/>
                <a:gd name="T58" fmla="*/ 100 w 259"/>
                <a:gd name="T59" fmla="*/ 444 h 462"/>
                <a:gd name="T60" fmla="*/ 132 w 259"/>
                <a:gd name="T61" fmla="*/ 432 h 462"/>
                <a:gd name="T62" fmla="*/ 148 w 259"/>
                <a:gd name="T63" fmla="*/ 426 h 462"/>
                <a:gd name="T64" fmla="*/ 163 w 259"/>
                <a:gd name="T65" fmla="*/ 418 h 462"/>
                <a:gd name="T66" fmla="*/ 179 w 259"/>
                <a:gd name="T67" fmla="*/ 410 h 462"/>
                <a:gd name="T68" fmla="*/ 192 w 259"/>
                <a:gd name="T69" fmla="*/ 399 h 462"/>
                <a:gd name="T70" fmla="*/ 207 w 259"/>
                <a:gd name="T71" fmla="*/ 388 h 462"/>
                <a:gd name="T72" fmla="*/ 219 w 259"/>
                <a:gd name="T73" fmla="*/ 376 h 462"/>
                <a:gd name="T74" fmla="*/ 230 w 259"/>
                <a:gd name="T75" fmla="*/ 363 h 462"/>
                <a:gd name="T76" fmla="*/ 240 w 259"/>
                <a:gd name="T77" fmla="*/ 349 h 462"/>
                <a:gd name="T78" fmla="*/ 247 w 259"/>
                <a:gd name="T79" fmla="*/ 333 h 462"/>
                <a:gd name="T80" fmla="*/ 254 w 259"/>
                <a:gd name="T81" fmla="*/ 317 h 462"/>
                <a:gd name="T82" fmla="*/ 258 w 259"/>
                <a:gd name="T83" fmla="*/ 299 h 462"/>
                <a:gd name="T84" fmla="*/ 259 w 259"/>
                <a:gd name="T85" fmla="*/ 280 h 462"/>
                <a:gd name="T86" fmla="*/ 258 w 259"/>
                <a:gd name="T87" fmla="*/ 258 h 462"/>
                <a:gd name="T88" fmla="*/ 254 w 259"/>
                <a:gd name="T89" fmla="*/ 236 h 462"/>
                <a:gd name="T90" fmla="*/ 247 w 259"/>
                <a:gd name="T91" fmla="*/ 213 h 462"/>
                <a:gd name="T92" fmla="*/ 236 w 259"/>
                <a:gd name="T93" fmla="*/ 188 h 462"/>
                <a:gd name="T94" fmla="*/ 223 w 259"/>
                <a:gd name="T95" fmla="*/ 161 h 462"/>
                <a:gd name="T96" fmla="*/ 207 w 259"/>
                <a:gd name="T97" fmla="*/ 131 h 462"/>
                <a:gd name="T98" fmla="*/ 185 w 259"/>
                <a:gd name="T99" fmla="*/ 102 h 462"/>
                <a:gd name="T100" fmla="*/ 161 w 259"/>
                <a:gd name="T101" fmla="*/ 70 h 462"/>
                <a:gd name="T102" fmla="*/ 132 w 259"/>
                <a:gd name="T103" fmla="*/ 36 h 462"/>
                <a:gd name="T104" fmla="*/ 98 w 259"/>
                <a:gd name="T105" fmla="*/ 0 h 462"/>
                <a:gd name="T106" fmla="*/ 98 w 259"/>
                <a:gd name="T10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462">
                  <a:moveTo>
                    <a:pt x="98" y="0"/>
                  </a:moveTo>
                  <a:lnTo>
                    <a:pt x="98" y="0"/>
                  </a:lnTo>
                  <a:lnTo>
                    <a:pt x="105" y="14"/>
                  </a:lnTo>
                  <a:lnTo>
                    <a:pt x="112" y="28"/>
                  </a:lnTo>
                  <a:lnTo>
                    <a:pt x="120" y="47"/>
                  </a:lnTo>
                  <a:lnTo>
                    <a:pt x="129" y="71"/>
                  </a:lnTo>
                  <a:lnTo>
                    <a:pt x="137" y="99"/>
                  </a:lnTo>
                  <a:lnTo>
                    <a:pt x="144" y="130"/>
                  </a:lnTo>
                  <a:lnTo>
                    <a:pt x="149" y="163"/>
                  </a:lnTo>
                  <a:lnTo>
                    <a:pt x="149" y="181"/>
                  </a:lnTo>
                  <a:lnTo>
                    <a:pt x="151" y="200"/>
                  </a:lnTo>
                  <a:lnTo>
                    <a:pt x="149" y="218"/>
                  </a:lnTo>
                  <a:lnTo>
                    <a:pt x="148" y="237"/>
                  </a:lnTo>
                  <a:lnTo>
                    <a:pt x="145" y="256"/>
                  </a:lnTo>
                  <a:lnTo>
                    <a:pt x="140" y="274"/>
                  </a:lnTo>
                  <a:lnTo>
                    <a:pt x="134" y="295"/>
                  </a:lnTo>
                  <a:lnTo>
                    <a:pt x="128" y="313"/>
                  </a:lnTo>
                  <a:lnTo>
                    <a:pt x="118" y="333"/>
                  </a:lnTo>
                  <a:lnTo>
                    <a:pt x="108" y="352"/>
                  </a:lnTo>
                  <a:lnTo>
                    <a:pt x="95" y="372"/>
                  </a:lnTo>
                  <a:lnTo>
                    <a:pt x="81" y="391"/>
                  </a:lnTo>
                  <a:lnTo>
                    <a:pt x="63" y="410"/>
                  </a:lnTo>
                  <a:lnTo>
                    <a:pt x="45" y="427"/>
                  </a:lnTo>
                  <a:lnTo>
                    <a:pt x="23" y="446"/>
                  </a:lnTo>
                  <a:lnTo>
                    <a:pt x="0" y="462"/>
                  </a:lnTo>
                  <a:lnTo>
                    <a:pt x="0" y="462"/>
                  </a:lnTo>
                  <a:lnTo>
                    <a:pt x="16" y="462"/>
                  </a:lnTo>
                  <a:lnTo>
                    <a:pt x="40" y="458"/>
                  </a:lnTo>
                  <a:lnTo>
                    <a:pt x="69" y="452"/>
                  </a:lnTo>
                  <a:lnTo>
                    <a:pt x="100" y="444"/>
                  </a:lnTo>
                  <a:lnTo>
                    <a:pt x="132" y="432"/>
                  </a:lnTo>
                  <a:lnTo>
                    <a:pt x="148" y="426"/>
                  </a:lnTo>
                  <a:lnTo>
                    <a:pt x="163" y="418"/>
                  </a:lnTo>
                  <a:lnTo>
                    <a:pt x="179" y="410"/>
                  </a:lnTo>
                  <a:lnTo>
                    <a:pt x="192" y="399"/>
                  </a:lnTo>
                  <a:lnTo>
                    <a:pt x="207" y="388"/>
                  </a:lnTo>
                  <a:lnTo>
                    <a:pt x="219" y="376"/>
                  </a:lnTo>
                  <a:lnTo>
                    <a:pt x="230" y="363"/>
                  </a:lnTo>
                  <a:lnTo>
                    <a:pt x="240" y="349"/>
                  </a:lnTo>
                  <a:lnTo>
                    <a:pt x="247" y="333"/>
                  </a:lnTo>
                  <a:lnTo>
                    <a:pt x="254" y="317"/>
                  </a:lnTo>
                  <a:lnTo>
                    <a:pt x="258" y="299"/>
                  </a:lnTo>
                  <a:lnTo>
                    <a:pt x="259" y="280"/>
                  </a:lnTo>
                  <a:lnTo>
                    <a:pt x="258" y="258"/>
                  </a:lnTo>
                  <a:lnTo>
                    <a:pt x="254" y="236"/>
                  </a:lnTo>
                  <a:lnTo>
                    <a:pt x="247" y="213"/>
                  </a:lnTo>
                  <a:lnTo>
                    <a:pt x="236" y="188"/>
                  </a:lnTo>
                  <a:lnTo>
                    <a:pt x="223" y="161"/>
                  </a:lnTo>
                  <a:lnTo>
                    <a:pt x="207" y="131"/>
                  </a:lnTo>
                  <a:lnTo>
                    <a:pt x="185" y="102"/>
                  </a:lnTo>
                  <a:lnTo>
                    <a:pt x="161" y="70"/>
                  </a:lnTo>
                  <a:lnTo>
                    <a:pt x="132" y="36"/>
                  </a:lnTo>
                  <a:lnTo>
                    <a:pt x="98" y="0"/>
                  </a:ln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 name="Freeform 6">
              <a:extLst>
                <a:ext uri="{FF2B5EF4-FFF2-40B4-BE49-F238E27FC236}">
                  <a16:creationId xmlns:a16="http://schemas.microsoft.com/office/drawing/2014/main" xmlns="" id="{94D64E42-37A2-4DE3-8B55-513EE828CA8A}"/>
                </a:ext>
              </a:extLst>
            </p:cNvPr>
            <p:cNvSpPr>
              <a:spLocks/>
            </p:cNvSpPr>
            <p:nvPr userDrawn="1"/>
          </p:nvSpPr>
          <p:spPr bwMode="auto">
            <a:xfrm>
              <a:off x="4572" y="2714"/>
              <a:ext cx="297" cy="582"/>
            </a:xfrm>
            <a:custGeom>
              <a:avLst/>
              <a:gdLst>
                <a:gd name="T0" fmla="*/ 54 w 297"/>
                <a:gd name="T1" fmla="*/ 0 h 582"/>
                <a:gd name="T2" fmla="*/ 54 w 297"/>
                <a:gd name="T3" fmla="*/ 0 h 582"/>
                <a:gd name="T4" fmla="*/ 63 w 297"/>
                <a:gd name="T5" fmla="*/ 14 h 582"/>
                <a:gd name="T6" fmla="*/ 74 w 297"/>
                <a:gd name="T7" fmla="*/ 32 h 582"/>
                <a:gd name="T8" fmla="*/ 87 w 297"/>
                <a:gd name="T9" fmla="*/ 54 h 582"/>
                <a:gd name="T10" fmla="*/ 102 w 297"/>
                <a:gd name="T11" fmla="*/ 83 h 582"/>
                <a:gd name="T12" fmla="*/ 117 w 297"/>
                <a:gd name="T13" fmla="*/ 115 h 582"/>
                <a:gd name="T14" fmla="*/ 130 w 297"/>
                <a:gd name="T15" fmla="*/ 152 h 582"/>
                <a:gd name="T16" fmla="*/ 136 w 297"/>
                <a:gd name="T17" fmla="*/ 171 h 582"/>
                <a:gd name="T18" fmla="*/ 141 w 297"/>
                <a:gd name="T19" fmla="*/ 192 h 582"/>
                <a:gd name="T20" fmla="*/ 145 w 297"/>
                <a:gd name="T21" fmla="*/ 214 h 582"/>
                <a:gd name="T22" fmla="*/ 148 w 297"/>
                <a:gd name="T23" fmla="*/ 236 h 582"/>
                <a:gd name="T24" fmla="*/ 149 w 297"/>
                <a:gd name="T25" fmla="*/ 259 h 582"/>
                <a:gd name="T26" fmla="*/ 150 w 297"/>
                <a:gd name="T27" fmla="*/ 282 h 582"/>
                <a:gd name="T28" fmla="*/ 149 w 297"/>
                <a:gd name="T29" fmla="*/ 306 h 582"/>
                <a:gd name="T30" fmla="*/ 146 w 297"/>
                <a:gd name="T31" fmla="*/ 330 h 582"/>
                <a:gd name="T32" fmla="*/ 142 w 297"/>
                <a:gd name="T33" fmla="*/ 356 h 582"/>
                <a:gd name="T34" fmla="*/ 137 w 297"/>
                <a:gd name="T35" fmla="*/ 380 h 582"/>
                <a:gd name="T36" fmla="*/ 129 w 297"/>
                <a:gd name="T37" fmla="*/ 405 h 582"/>
                <a:gd name="T38" fmla="*/ 118 w 297"/>
                <a:gd name="T39" fmla="*/ 430 h 582"/>
                <a:gd name="T40" fmla="*/ 105 w 297"/>
                <a:gd name="T41" fmla="*/ 456 h 582"/>
                <a:gd name="T42" fmla="*/ 90 w 297"/>
                <a:gd name="T43" fmla="*/ 481 h 582"/>
                <a:gd name="T44" fmla="*/ 71 w 297"/>
                <a:gd name="T45" fmla="*/ 507 h 582"/>
                <a:gd name="T46" fmla="*/ 51 w 297"/>
                <a:gd name="T47" fmla="*/ 532 h 582"/>
                <a:gd name="T48" fmla="*/ 27 w 297"/>
                <a:gd name="T49" fmla="*/ 558 h 582"/>
                <a:gd name="T50" fmla="*/ 0 w 297"/>
                <a:gd name="T51" fmla="*/ 582 h 582"/>
                <a:gd name="T52" fmla="*/ 0 w 297"/>
                <a:gd name="T53" fmla="*/ 582 h 582"/>
                <a:gd name="T54" fmla="*/ 22 w 297"/>
                <a:gd name="T55" fmla="*/ 578 h 582"/>
                <a:gd name="T56" fmla="*/ 50 w 297"/>
                <a:gd name="T57" fmla="*/ 571 h 582"/>
                <a:gd name="T58" fmla="*/ 83 w 297"/>
                <a:gd name="T59" fmla="*/ 560 h 582"/>
                <a:gd name="T60" fmla="*/ 121 w 297"/>
                <a:gd name="T61" fmla="*/ 544 h 582"/>
                <a:gd name="T62" fmla="*/ 140 w 297"/>
                <a:gd name="T63" fmla="*/ 536 h 582"/>
                <a:gd name="T64" fmla="*/ 160 w 297"/>
                <a:gd name="T65" fmla="*/ 525 h 582"/>
                <a:gd name="T66" fmla="*/ 179 w 297"/>
                <a:gd name="T67" fmla="*/ 515 h 582"/>
                <a:gd name="T68" fmla="*/ 196 w 297"/>
                <a:gd name="T69" fmla="*/ 503 h 582"/>
                <a:gd name="T70" fmla="*/ 215 w 297"/>
                <a:gd name="T71" fmla="*/ 489 h 582"/>
                <a:gd name="T72" fmla="*/ 231 w 297"/>
                <a:gd name="T73" fmla="*/ 475 h 582"/>
                <a:gd name="T74" fmla="*/ 246 w 297"/>
                <a:gd name="T75" fmla="*/ 460 h 582"/>
                <a:gd name="T76" fmla="*/ 260 w 297"/>
                <a:gd name="T77" fmla="*/ 444 h 582"/>
                <a:gd name="T78" fmla="*/ 271 w 297"/>
                <a:gd name="T79" fmla="*/ 425 h 582"/>
                <a:gd name="T80" fmla="*/ 282 w 297"/>
                <a:gd name="T81" fmla="*/ 406 h 582"/>
                <a:gd name="T82" fmla="*/ 289 w 297"/>
                <a:gd name="T83" fmla="*/ 386 h 582"/>
                <a:gd name="T84" fmla="*/ 294 w 297"/>
                <a:gd name="T85" fmla="*/ 365 h 582"/>
                <a:gd name="T86" fmla="*/ 297 w 297"/>
                <a:gd name="T87" fmla="*/ 342 h 582"/>
                <a:gd name="T88" fmla="*/ 295 w 297"/>
                <a:gd name="T89" fmla="*/ 330 h 582"/>
                <a:gd name="T90" fmla="*/ 295 w 297"/>
                <a:gd name="T91" fmla="*/ 318 h 582"/>
                <a:gd name="T92" fmla="*/ 293 w 297"/>
                <a:gd name="T93" fmla="*/ 305 h 582"/>
                <a:gd name="T94" fmla="*/ 290 w 297"/>
                <a:gd name="T95" fmla="*/ 293 h 582"/>
                <a:gd name="T96" fmla="*/ 287 w 297"/>
                <a:gd name="T97" fmla="*/ 279 h 582"/>
                <a:gd name="T98" fmla="*/ 282 w 297"/>
                <a:gd name="T99" fmla="*/ 266 h 582"/>
                <a:gd name="T100" fmla="*/ 276 w 297"/>
                <a:gd name="T101" fmla="*/ 251 h 582"/>
                <a:gd name="T102" fmla="*/ 270 w 297"/>
                <a:gd name="T103" fmla="*/ 238 h 582"/>
                <a:gd name="T104" fmla="*/ 254 w 297"/>
                <a:gd name="T105" fmla="*/ 208 h 582"/>
                <a:gd name="T106" fmla="*/ 234 w 297"/>
                <a:gd name="T107" fmla="*/ 178 h 582"/>
                <a:gd name="T108" fmla="*/ 208 w 297"/>
                <a:gd name="T109" fmla="*/ 144 h 582"/>
                <a:gd name="T110" fmla="*/ 177 w 297"/>
                <a:gd name="T111" fmla="*/ 111 h 582"/>
                <a:gd name="T112" fmla="*/ 141 w 297"/>
                <a:gd name="T113" fmla="*/ 76 h 582"/>
                <a:gd name="T114" fmla="*/ 101 w 297"/>
                <a:gd name="T115" fmla="*/ 38 h 582"/>
                <a:gd name="T116" fmla="*/ 54 w 297"/>
                <a:gd name="T117" fmla="*/ 0 h 582"/>
                <a:gd name="T118" fmla="*/ 54 w 297"/>
                <a:gd name="T1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582">
                  <a:moveTo>
                    <a:pt x="54" y="0"/>
                  </a:moveTo>
                  <a:lnTo>
                    <a:pt x="54" y="0"/>
                  </a:lnTo>
                  <a:lnTo>
                    <a:pt x="63" y="14"/>
                  </a:lnTo>
                  <a:lnTo>
                    <a:pt x="74" y="32"/>
                  </a:lnTo>
                  <a:lnTo>
                    <a:pt x="87" y="54"/>
                  </a:lnTo>
                  <a:lnTo>
                    <a:pt x="102" y="83"/>
                  </a:lnTo>
                  <a:lnTo>
                    <a:pt x="117" y="115"/>
                  </a:lnTo>
                  <a:lnTo>
                    <a:pt x="130" y="152"/>
                  </a:lnTo>
                  <a:lnTo>
                    <a:pt x="136" y="171"/>
                  </a:lnTo>
                  <a:lnTo>
                    <a:pt x="141" y="192"/>
                  </a:lnTo>
                  <a:lnTo>
                    <a:pt x="145" y="214"/>
                  </a:lnTo>
                  <a:lnTo>
                    <a:pt x="148" y="236"/>
                  </a:lnTo>
                  <a:lnTo>
                    <a:pt x="149" y="259"/>
                  </a:lnTo>
                  <a:lnTo>
                    <a:pt x="150" y="282"/>
                  </a:lnTo>
                  <a:lnTo>
                    <a:pt x="149" y="306"/>
                  </a:lnTo>
                  <a:lnTo>
                    <a:pt x="146" y="330"/>
                  </a:lnTo>
                  <a:lnTo>
                    <a:pt x="142" y="356"/>
                  </a:lnTo>
                  <a:lnTo>
                    <a:pt x="137" y="380"/>
                  </a:lnTo>
                  <a:lnTo>
                    <a:pt x="129" y="405"/>
                  </a:lnTo>
                  <a:lnTo>
                    <a:pt x="118" y="430"/>
                  </a:lnTo>
                  <a:lnTo>
                    <a:pt x="105" y="456"/>
                  </a:lnTo>
                  <a:lnTo>
                    <a:pt x="90" y="481"/>
                  </a:lnTo>
                  <a:lnTo>
                    <a:pt x="71" y="507"/>
                  </a:lnTo>
                  <a:lnTo>
                    <a:pt x="51" y="532"/>
                  </a:lnTo>
                  <a:lnTo>
                    <a:pt x="27" y="558"/>
                  </a:lnTo>
                  <a:lnTo>
                    <a:pt x="0" y="582"/>
                  </a:lnTo>
                  <a:lnTo>
                    <a:pt x="0" y="582"/>
                  </a:lnTo>
                  <a:lnTo>
                    <a:pt x="22" y="578"/>
                  </a:lnTo>
                  <a:lnTo>
                    <a:pt x="50" y="571"/>
                  </a:lnTo>
                  <a:lnTo>
                    <a:pt x="83" y="560"/>
                  </a:lnTo>
                  <a:lnTo>
                    <a:pt x="121" y="544"/>
                  </a:lnTo>
                  <a:lnTo>
                    <a:pt x="140" y="536"/>
                  </a:lnTo>
                  <a:lnTo>
                    <a:pt x="160" y="525"/>
                  </a:lnTo>
                  <a:lnTo>
                    <a:pt x="179" y="515"/>
                  </a:lnTo>
                  <a:lnTo>
                    <a:pt x="196" y="503"/>
                  </a:lnTo>
                  <a:lnTo>
                    <a:pt x="215" y="489"/>
                  </a:lnTo>
                  <a:lnTo>
                    <a:pt x="231" y="475"/>
                  </a:lnTo>
                  <a:lnTo>
                    <a:pt x="246" y="460"/>
                  </a:lnTo>
                  <a:lnTo>
                    <a:pt x="260" y="444"/>
                  </a:lnTo>
                  <a:lnTo>
                    <a:pt x="271" y="425"/>
                  </a:lnTo>
                  <a:lnTo>
                    <a:pt x="282" y="406"/>
                  </a:lnTo>
                  <a:lnTo>
                    <a:pt x="289" y="386"/>
                  </a:lnTo>
                  <a:lnTo>
                    <a:pt x="294" y="365"/>
                  </a:lnTo>
                  <a:lnTo>
                    <a:pt x="297" y="342"/>
                  </a:lnTo>
                  <a:lnTo>
                    <a:pt x="295" y="330"/>
                  </a:lnTo>
                  <a:lnTo>
                    <a:pt x="295" y="318"/>
                  </a:lnTo>
                  <a:lnTo>
                    <a:pt x="293" y="305"/>
                  </a:lnTo>
                  <a:lnTo>
                    <a:pt x="290" y="293"/>
                  </a:lnTo>
                  <a:lnTo>
                    <a:pt x="287" y="279"/>
                  </a:lnTo>
                  <a:lnTo>
                    <a:pt x="282" y="266"/>
                  </a:lnTo>
                  <a:lnTo>
                    <a:pt x="276" y="251"/>
                  </a:lnTo>
                  <a:lnTo>
                    <a:pt x="270" y="238"/>
                  </a:lnTo>
                  <a:lnTo>
                    <a:pt x="254" y="208"/>
                  </a:lnTo>
                  <a:lnTo>
                    <a:pt x="234" y="178"/>
                  </a:lnTo>
                  <a:lnTo>
                    <a:pt x="208" y="144"/>
                  </a:lnTo>
                  <a:lnTo>
                    <a:pt x="177" y="111"/>
                  </a:lnTo>
                  <a:lnTo>
                    <a:pt x="141" y="76"/>
                  </a:lnTo>
                  <a:lnTo>
                    <a:pt x="101" y="38"/>
                  </a:lnTo>
                  <a:lnTo>
                    <a:pt x="54" y="0"/>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 name="Freeform 7">
              <a:extLst>
                <a:ext uri="{FF2B5EF4-FFF2-40B4-BE49-F238E27FC236}">
                  <a16:creationId xmlns:a16="http://schemas.microsoft.com/office/drawing/2014/main" xmlns="" id="{D4C427E9-DA47-422A-A5D5-2D5B2AFA99F6}"/>
                </a:ext>
              </a:extLst>
            </p:cNvPr>
            <p:cNvSpPr>
              <a:spLocks/>
            </p:cNvSpPr>
            <p:nvPr userDrawn="1"/>
          </p:nvSpPr>
          <p:spPr bwMode="auto">
            <a:xfrm>
              <a:off x="4791" y="2529"/>
              <a:ext cx="389" cy="768"/>
            </a:xfrm>
            <a:custGeom>
              <a:avLst/>
              <a:gdLst>
                <a:gd name="T0" fmla="*/ 70 w 389"/>
                <a:gd name="T1" fmla="*/ 0 h 768"/>
                <a:gd name="T2" fmla="*/ 96 w 389"/>
                <a:gd name="T3" fmla="*/ 40 h 768"/>
                <a:gd name="T4" fmla="*/ 134 w 389"/>
                <a:gd name="T5" fmla="*/ 108 h 768"/>
                <a:gd name="T6" fmla="*/ 153 w 389"/>
                <a:gd name="T7" fmla="*/ 151 h 768"/>
                <a:gd name="T8" fmla="*/ 170 w 389"/>
                <a:gd name="T9" fmla="*/ 199 h 768"/>
                <a:gd name="T10" fmla="*/ 184 w 389"/>
                <a:gd name="T11" fmla="*/ 253 h 768"/>
                <a:gd name="T12" fmla="*/ 194 w 389"/>
                <a:gd name="T13" fmla="*/ 312 h 768"/>
                <a:gd name="T14" fmla="*/ 197 w 389"/>
                <a:gd name="T15" fmla="*/ 372 h 768"/>
                <a:gd name="T16" fmla="*/ 193 w 389"/>
                <a:gd name="T17" fmla="*/ 436 h 768"/>
                <a:gd name="T18" fmla="*/ 180 w 389"/>
                <a:gd name="T19" fmla="*/ 502 h 768"/>
                <a:gd name="T20" fmla="*/ 154 w 389"/>
                <a:gd name="T21" fmla="*/ 569 h 768"/>
                <a:gd name="T22" fmla="*/ 118 w 389"/>
                <a:gd name="T23" fmla="*/ 635 h 768"/>
                <a:gd name="T24" fmla="*/ 67 w 389"/>
                <a:gd name="T25" fmla="*/ 702 h 768"/>
                <a:gd name="T26" fmla="*/ 0 w 389"/>
                <a:gd name="T27" fmla="*/ 768 h 768"/>
                <a:gd name="T28" fmla="*/ 28 w 389"/>
                <a:gd name="T29" fmla="*/ 763 h 768"/>
                <a:gd name="T30" fmla="*/ 110 w 389"/>
                <a:gd name="T31" fmla="*/ 739 h 768"/>
                <a:gd name="T32" fmla="*/ 158 w 389"/>
                <a:gd name="T33" fmla="*/ 718 h 768"/>
                <a:gd name="T34" fmla="*/ 209 w 389"/>
                <a:gd name="T35" fmla="*/ 694 h 768"/>
                <a:gd name="T36" fmla="*/ 259 w 389"/>
                <a:gd name="T37" fmla="*/ 664 h 768"/>
                <a:gd name="T38" fmla="*/ 303 w 389"/>
                <a:gd name="T39" fmla="*/ 627 h 768"/>
                <a:gd name="T40" fmla="*/ 342 w 389"/>
                <a:gd name="T41" fmla="*/ 585 h 768"/>
                <a:gd name="T42" fmla="*/ 365 w 389"/>
                <a:gd name="T43" fmla="*/ 549 h 768"/>
                <a:gd name="T44" fmla="*/ 375 w 389"/>
                <a:gd name="T45" fmla="*/ 523 h 768"/>
                <a:gd name="T46" fmla="*/ 384 w 389"/>
                <a:gd name="T47" fmla="*/ 495 h 768"/>
                <a:gd name="T48" fmla="*/ 389 w 389"/>
                <a:gd name="T49" fmla="*/ 466 h 768"/>
                <a:gd name="T50" fmla="*/ 389 w 389"/>
                <a:gd name="T51" fmla="*/ 435 h 768"/>
                <a:gd name="T52" fmla="*/ 386 w 389"/>
                <a:gd name="T53" fmla="*/ 403 h 768"/>
                <a:gd name="T54" fmla="*/ 377 w 389"/>
                <a:gd name="T55" fmla="*/ 368 h 768"/>
                <a:gd name="T56" fmla="*/ 363 w 389"/>
                <a:gd name="T57" fmla="*/ 332 h 768"/>
                <a:gd name="T58" fmla="*/ 346 w 389"/>
                <a:gd name="T59" fmla="*/ 294 h 768"/>
                <a:gd name="T60" fmla="*/ 320 w 389"/>
                <a:gd name="T61" fmla="*/ 254 h 768"/>
                <a:gd name="T62" fmla="*/ 291 w 389"/>
                <a:gd name="T63" fmla="*/ 213 h 768"/>
                <a:gd name="T64" fmla="*/ 253 w 389"/>
                <a:gd name="T65" fmla="*/ 169 h 768"/>
                <a:gd name="T66" fmla="*/ 210 w 389"/>
                <a:gd name="T67" fmla="*/ 123 h 768"/>
                <a:gd name="T68" fmla="*/ 159 w 389"/>
                <a:gd name="T69" fmla="*/ 75 h 768"/>
                <a:gd name="T70" fmla="*/ 102 w 389"/>
                <a:gd name="T71" fmla="*/ 25 h 768"/>
                <a:gd name="T72" fmla="*/ 70 w 389"/>
                <a:gd name="T73"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768">
                  <a:moveTo>
                    <a:pt x="70" y="0"/>
                  </a:moveTo>
                  <a:lnTo>
                    <a:pt x="70" y="0"/>
                  </a:lnTo>
                  <a:lnTo>
                    <a:pt x="83" y="19"/>
                  </a:lnTo>
                  <a:lnTo>
                    <a:pt x="96" y="40"/>
                  </a:lnTo>
                  <a:lnTo>
                    <a:pt x="114" y="71"/>
                  </a:lnTo>
                  <a:lnTo>
                    <a:pt x="134" y="108"/>
                  </a:lnTo>
                  <a:lnTo>
                    <a:pt x="143" y="128"/>
                  </a:lnTo>
                  <a:lnTo>
                    <a:pt x="153" y="151"/>
                  </a:lnTo>
                  <a:lnTo>
                    <a:pt x="161" y="175"/>
                  </a:lnTo>
                  <a:lnTo>
                    <a:pt x="170" y="199"/>
                  </a:lnTo>
                  <a:lnTo>
                    <a:pt x="177" y="226"/>
                  </a:lnTo>
                  <a:lnTo>
                    <a:pt x="184" y="253"/>
                  </a:lnTo>
                  <a:lnTo>
                    <a:pt x="189" y="282"/>
                  </a:lnTo>
                  <a:lnTo>
                    <a:pt x="194" y="312"/>
                  </a:lnTo>
                  <a:lnTo>
                    <a:pt x="196" y="341"/>
                  </a:lnTo>
                  <a:lnTo>
                    <a:pt x="197" y="372"/>
                  </a:lnTo>
                  <a:lnTo>
                    <a:pt x="196" y="404"/>
                  </a:lnTo>
                  <a:lnTo>
                    <a:pt x="193" y="436"/>
                  </a:lnTo>
                  <a:lnTo>
                    <a:pt x="188" y="468"/>
                  </a:lnTo>
                  <a:lnTo>
                    <a:pt x="180" y="502"/>
                  </a:lnTo>
                  <a:lnTo>
                    <a:pt x="167" y="535"/>
                  </a:lnTo>
                  <a:lnTo>
                    <a:pt x="154" y="569"/>
                  </a:lnTo>
                  <a:lnTo>
                    <a:pt x="138" y="602"/>
                  </a:lnTo>
                  <a:lnTo>
                    <a:pt x="118" y="635"/>
                  </a:lnTo>
                  <a:lnTo>
                    <a:pt x="94" y="669"/>
                  </a:lnTo>
                  <a:lnTo>
                    <a:pt x="67" y="702"/>
                  </a:lnTo>
                  <a:lnTo>
                    <a:pt x="35" y="736"/>
                  </a:lnTo>
                  <a:lnTo>
                    <a:pt x="0" y="768"/>
                  </a:lnTo>
                  <a:lnTo>
                    <a:pt x="0" y="768"/>
                  </a:lnTo>
                  <a:lnTo>
                    <a:pt x="28" y="763"/>
                  </a:lnTo>
                  <a:lnTo>
                    <a:pt x="64" y="753"/>
                  </a:lnTo>
                  <a:lnTo>
                    <a:pt x="110" y="739"/>
                  </a:lnTo>
                  <a:lnTo>
                    <a:pt x="134" y="729"/>
                  </a:lnTo>
                  <a:lnTo>
                    <a:pt x="158" y="718"/>
                  </a:lnTo>
                  <a:lnTo>
                    <a:pt x="184" y="706"/>
                  </a:lnTo>
                  <a:lnTo>
                    <a:pt x="209" y="694"/>
                  </a:lnTo>
                  <a:lnTo>
                    <a:pt x="233" y="680"/>
                  </a:lnTo>
                  <a:lnTo>
                    <a:pt x="259" y="664"/>
                  </a:lnTo>
                  <a:lnTo>
                    <a:pt x="282" y="646"/>
                  </a:lnTo>
                  <a:lnTo>
                    <a:pt x="303" y="627"/>
                  </a:lnTo>
                  <a:lnTo>
                    <a:pt x="323" y="606"/>
                  </a:lnTo>
                  <a:lnTo>
                    <a:pt x="342" y="585"/>
                  </a:lnTo>
                  <a:lnTo>
                    <a:pt x="358" y="562"/>
                  </a:lnTo>
                  <a:lnTo>
                    <a:pt x="365" y="549"/>
                  </a:lnTo>
                  <a:lnTo>
                    <a:pt x="370" y="536"/>
                  </a:lnTo>
                  <a:lnTo>
                    <a:pt x="375" y="523"/>
                  </a:lnTo>
                  <a:lnTo>
                    <a:pt x="381" y="510"/>
                  </a:lnTo>
                  <a:lnTo>
                    <a:pt x="384" y="495"/>
                  </a:lnTo>
                  <a:lnTo>
                    <a:pt x="386" y="482"/>
                  </a:lnTo>
                  <a:lnTo>
                    <a:pt x="389" y="466"/>
                  </a:lnTo>
                  <a:lnTo>
                    <a:pt x="389" y="451"/>
                  </a:lnTo>
                  <a:lnTo>
                    <a:pt x="389" y="435"/>
                  </a:lnTo>
                  <a:lnTo>
                    <a:pt x="388" y="419"/>
                  </a:lnTo>
                  <a:lnTo>
                    <a:pt x="386" y="403"/>
                  </a:lnTo>
                  <a:lnTo>
                    <a:pt x="382" y="385"/>
                  </a:lnTo>
                  <a:lnTo>
                    <a:pt x="377" y="368"/>
                  </a:lnTo>
                  <a:lnTo>
                    <a:pt x="371" y="351"/>
                  </a:lnTo>
                  <a:lnTo>
                    <a:pt x="363" y="332"/>
                  </a:lnTo>
                  <a:lnTo>
                    <a:pt x="355" y="313"/>
                  </a:lnTo>
                  <a:lnTo>
                    <a:pt x="346" y="294"/>
                  </a:lnTo>
                  <a:lnTo>
                    <a:pt x="334" y="274"/>
                  </a:lnTo>
                  <a:lnTo>
                    <a:pt x="320" y="254"/>
                  </a:lnTo>
                  <a:lnTo>
                    <a:pt x="307" y="233"/>
                  </a:lnTo>
                  <a:lnTo>
                    <a:pt x="291" y="213"/>
                  </a:lnTo>
                  <a:lnTo>
                    <a:pt x="273" y="190"/>
                  </a:lnTo>
                  <a:lnTo>
                    <a:pt x="253" y="169"/>
                  </a:lnTo>
                  <a:lnTo>
                    <a:pt x="233" y="146"/>
                  </a:lnTo>
                  <a:lnTo>
                    <a:pt x="210" y="123"/>
                  </a:lnTo>
                  <a:lnTo>
                    <a:pt x="185" y="99"/>
                  </a:lnTo>
                  <a:lnTo>
                    <a:pt x="159" y="75"/>
                  </a:lnTo>
                  <a:lnTo>
                    <a:pt x="131" y="51"/>
                  </a:lnTo>
                  <a:lnTo>
                    <a:pt x="102" y="25"/>
                  </a:lnTo>
                  <a:lnTo>
                    <a:pt x="70" y="0"/>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 name="Freeform 8">
              <a:extLst>
                <a:ext uri="{FF2B5EF4-FFF2-40B4-BE49-F238E27FC236}">
                  <a16:creationId xmlns:a16="http://schemas.microsoft.com/office/drawing/2014/main" xmlns="" id="{E15D1ED0-68E1-4E8F-A5CB-FFE4315F4584}"/>
                </a:ext>
              </a:extLst>
            </p:cNvPr>
            <p:cNvSpPr>
              <a:spLocks/>
            </p:cNvSpPr>
            <p:nvPr userDrawn="1"/>
          </p:nvSpPr>
          <p:spPr bwMode="auto">
            <a:xfrm>
              <a:off x="932" y="3207"/>
              <a:ext cx="109" cy="123"/>
            </a:xfrm>
            <a:custGeom>
              <a:avLst/>
              <a:gdLst>
                <a:gd name="T0" fmla="*/ 103 w 109"/>
                <a:gd name="T1" fmla="*/ 22 h 123"/>
                <a:gd name="T2" fmla="*/ 103 w 109"/>
                <a:gd name="T3" fmla="*/ 22 h 123"/>
                <a:gd name="T4" fmla="*/ 98 w 109"/>
                <a:gd name="T5" fmla="*/ 19 h 123"/>
                <a:gd name="T6" fmla="*/ 90 w 109"/>
                <a:gd name="T7" fmla="*/ 16 h 123"/>
                <a:gd name="T8" fmla="*/ 82 w 109"/>
                <a:gd name="T9" fmla="*/ 15 h 123"/>
                <a:gd name="T10" fmla="*/ 72 w 109"/>
                <a:gd name="T11" fmla="*/ 15 h 123"/>
                <a:gd name="T12" fmla="*/ 72 w 109"/>
                <a:gd name="T13" fmla="*/ 15 h 123"/>
                <a:gd name="T14" fmla="*/ 59 w 109"/>
                <a:gd name="T15" fmla="*/ 16 h 123"/>
                <a:gd name="T16" fmla="*/ 48 w 109"/>
                <a:gd name="T17" fmla="*/ 19 h 123"/>
                <a:gd name="T18" fmla="*/ 39 w 109"/>
                <a:gd name="T19" fmla="*/ 24 h 123"/>
                <a:gd name="T20" fmla="*/ 32 w 109"/>
                <a:gd name="T21" fmla="*/ 32 h 123"/>
                <a:gd name="T22" fmla="*/ 25 w 109"/>
                <a:gd name="T23" fmla="*/ 40 h 123"/>
                <a:gd name="T24" fmla="*/ 21 w 109"/>
                <a:gd name="T25" fmla="*/ 50 h 123"/>
                <a:gd name="T26" fmla="*/ 19 w 109"/>
                <a:gd name="T27" fmla="*/ 59 h 123"/>
                <a:gd name="T28" fmla="*/ 19 w 109"/>
                <a:gd name="T29" fmla="*/ 70 h 123"/>
                <a:gd name="T30" fmla="*/ 19 w 109"/>
                <a:gd name="T31" fmla="*/ 70 h 123"/>
                <a:gd name="T32" fmla="*/ 19 w 109"/>
                <a:gd name="T33" fmla="*/ 79 h 123"/>
                <a:gd name="T34" fmla="*/ 21 w 109"/>
                <a:gd name="T35" fmla="*/ 87 h 123"/>
                <a:gd name="T36" fmla="*/ 25 w 109"/>
                <a:gd name="T37" fmla="*/ 94 h 123"/>
                <a:gd name="T38" fmla="*/ 30 w 109"/>
                <a:gd name="T39" fmla="*/ 99 h 123"/>
                <a:gd name="T40" fmla="*/ 36 w 109"/>
                <a:gd name="T41" fmla="*/ 103 h 123"/>
                <a:gd name="T42" fmla="*/ 43 w 109"/>
                <a:gd name="T43" fmla="*/ 106 h 123"/>
                <a:gd name="T44" fmla="*/ 51 w 109"/>
                <a:gd name="T45" fmla="*/ 109 h 123"/>
                <a:gd name="T46" fmla="*/ 59 w 109"/>
                <a:gd name="T47" fmla="*/ 109 h 123"/>
                <a:gd name="T48" fmla="*/ 59 w 109"/>
                <a:gd name="T49" fmla="*/ 109 h 123"/>
                <a:gd name="T50" fmla="*/ 66 w 109"/>
                <a:gd name="T51" fmla="*/ 109 h 123"/>
                <a:gd name="T52" fmla="*/ 74 w 109"/>
                <a:gd name="T53" fmla="*/ 107 h 123"/>
                <a:gd name="T54" fmla="*/ 82 w 109"/>
                <a:gd name="T55" fmla="*/ 70 h 123"/>
                <a:gd name="T56" fmla="*/ 56 w 109"/>
                <a:gd name="T57" fmla="*/ 70 h 123"/>
                <a:gd name="T58" fmla="*/ 59 w 109"/>
                <a:gd name="T59" fmla="*/ 56 h 123"/>
                <a:gd name="T60" fmla="*/ 102 w 109"/>
                <a:gd name="T61" fmla="*/ 56 h 123"/>
                <a:gd name="T62" fmla="*/ 87 w 109"/>
                <a:gd name="T63" fmla="*/ 121 h 123"/>
                <a:gd name="T64" fmla="*/ 87 w 109"/>
                <a:gd name="T65" fmla="*/ 121 h 123"/>
                <a:gd name="T66" fmla="*/ 74 w 109"/>
                <a:gd name="T67" fmla="*/ 123 h 123"/>
                <a:gd name="T68" fmla="*/ 56 w 109"/>
                <a:gd name="T69" fmla="*/ 123 h 123"/>
                <a:gd name="T70" fmla="*/ 56 w 109"/>
                <a:gd name="T71" fmla="*/ 123 h 123"/>
                <a:gd name="T72" fmla="*/ 44 w 109"/>
                <a:gd name="T73" fmla="*/ 123 h 123"/>
                <a:gd name="T74" fmla="*/ 34 w 109"/>
                <a:gd name="T75" fmla="*/ 121 h 123"/>
                <a:gd name="T76" fmla="*/ 24 w 109"/>
                <a:gd name="T77" fmla="*/ 117 h 123"/>
                <a:gd name="T78" fmla="*/ 16 w 109"/>
                <a:gd name="T79" fmla="*/ 111 h 123"/>
                <a:gd name="T80" fmla="*/ 9 w 109"/>
                <a:gd name="T81" fmla="*/ 103 h 123"/>
                <a:gd name="T82" fmla="*/ 4 w 109"/>
                <a:gd name="T83" fmla="*/ 94 h 123"/>
                <a:gd name="T84" fmla="*/ 1 w 109"/>
                <a:gd name="T85" fmla="*/ 82 h 123"/>
                <a:gd name="T86" fmla="*/ 0 w 109"/>
                <a:gd name="T87" fmla="*/ 69 h 123"/>
                <a:gd name="T88" fmla="*/ 0 w 109"/>
                <a:gd name="T89" fmla="*/ 69 h 123"/>
                <a:gd name="T90" fmla="*/ 1 w 109"/>
                <a:gd name="T91" fmla="*/ 58 h 123"/>
                <a:gd name="T92" fmla="*/ 4 w 109"/>
                <a:gd name="T93" fmla="*/ 46 h 123"/>
                <a:gd name="T94" fmla="*/ 9 w 109"/>
                <a:gd name="T95" fmla="*/ 34 h 123"/>
                <a:gd name="T96" fmla="*/ 16 w 109"/>
                <a:gd name="T97" fmla="*/ 23 h 123"/>
                <a:gd name="T98" fmla="*/ 27 w 109"/>
                <a:gd name="T99" fmla="*/ 14 h 123"/>
                <a:gd name="T100" fmla="*/ 32 w 109"/>
                <a:gd name="T101" fmla="*/ 10 h 123"/>
                <a:gd name="T102" fmla="*/ 39 w 109"/>
                <a:gd name="T103" fmla="*/ 7 h 123"/>
                <a:gd name="T104" fmla="*/ 46 w 109"/>
                <a:gd name="T105" fmla="*/ 4 h 123"/>
                <a:gd name="T106" fmla="*/ 54 w 109"/>
                <a:gd name="T107" fmla="*/ 2 h 123"/>
                <a:gd name="T108" fmla="*/ 63 w 109"/>
                <a:gd name="T109" fmla="*/ 0 h 123"/>
                <a:gd name="T110" fmla="*/ 72 w 109"/>
                <a:gd name="T111" fmla="*/ 0 h 123"/>
                <a:gd name="T112" fmla="*/ 72 w 109"/>
                <a:gd name="T113" fmla="*/ 0 h 123"/>
                <a:gd name="T114" fmla="*/ 85 w 109"/>
                <a:gd name="T115" fmla="*/ 0 h 123"/>
                <a:gd name="T116" fmla="*/ 94 w 109"/>
                <a:gd name="T117" fmla="*/ 2 h 123"/>
                <a:gd name="T118" fmla="*/ 102 w 109"/>
                <a:gd name="T119" fmla="*/ 4 h 123"/>
                <a:gd name="T120" fmla="*/ 109 w 109"/>
                <a:gd name="T121" fmla="*/ 7 h 123"/>
                <a:gd name="T122" fmla="*/ 103 w 109"/>
                <a:gd name="T123"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23">
                  <a:moveTo>
                    <a:pt x="103" y="22"/>
                  </a:moveTo>
                  <a:lnTo>
                    <a:pt x="103" y="22"/>
                  </a:lnTo>
                  <a:lnTo>
                    <a:pt x="98" y="19"/>
                  </a:lnTo>
                  <a:lnTo>
                    <a:pt x="90" y="16"/>
                  </a:lnTo>
                  <a:lnTo>
                    <a:pt x="82" y="15"/>
                  </a:lnTo>
                  <a:lnTo>
                    <a:pt x="72" y="15"/>
                  </a:lnTo>
                  <a:lnTo>
                    <a:pt x="72" y="15"/>
                  </a:lnTo>
                  <a:lnTo>
                    <a:pt x="59" y="16"/>
                  </a:lnTo>
                  <a:lnTo>
                    <a:pt x="48" y="19"/>
                  </a:lnTo>
                  <a:lnTo>
                    <a:pt x="39" y="24"/>
                  </a:lnTo>
                  <a:lnTo>
                    <a:pt x="32" y="32"/>
                  </a:lnTo>
                  <a:lnTo>
                    <a:pt x="25" y="40"/>
                  </a:lnTo>
                  <a:lnTo>
                    <a:pt x="21" y="50"/>
                  </a:lnTo>
                  <a:lnTo>
                    <a:pt x="19" y="59"/>
                  </a:lnTo>
                  <a:lnTo>
                    <a:pt x="19" y="70"/>
                  </a:lnTo>
                  <a:lnTo>
                    <a:pt x="19" y="70"/>
                  </a:lnTo>
                  <a:lnTo>
                    <a:pt x="19" y="79"/>
                  </a:lnTo>
                  <a:lnTo>
                    <a:pt x="21" y="87"/>
                  </a:lnTo>
                  <a:lnTo>
                    <a:pt x="25" y="94"/>
                  </a:lnTo>
                  <a:lnTo>
                    <a:pt x="30" y="99"/>
                  </a:lnTo>
                  <a:lnTo>
                    <a:pt x="36" y="103"/>
                  </a:lnTo>
                  <a:lnTo>
                    <a:pt x="43" y="106"/>
                  </a:lnTo>
                  <a:lnTo>
                    <a:pt x="51" y="109"/>
                  </a:lnTo>
                  <a:lnTo>
                    <a:pt x="59" y="109"/>
                  </a:lnTo>
                  <a:lnTo>
                    <a:pt x="59" y="109"/>
                  </a:lnTo>
                  <a:lnTo>
                    <a:pt x="66" y="109"/>
                  </a:lnTo>
                  <a:lnTo>
                    <a:pt x="74" y="107"/>
                  </a:lnTo>
                  <a:lnTo>
                    <a:pt x="82" y="70"/>
                  </a:lnTo>
                  <a:lnTo>
                    <a:pt x="56" y="70"/>
                  </a:lnTo>
                  <a:lnTo>
                    <a:pt x="59" y="56"/>
                  </a:lnTo>
                  <a:lnTo>
                    <a:pt x="102" y="56"/>
                  </a:lnTo>
                  <a:lnTo>
                    <a:pt x="87" y="121"/>
                  </a:lnTo>
                  <a:lnTo>
                    <a:pt x="87" y="121"/>
                  </a:lnTo>
                  <a:lnTo>
                    <a:pt x="74" y="123"/>
                  </a:lnTo>
                  <a:lnTo>
                    <a:pt x="56" y="123"/>
                  </a:lnTo>
                  <a:lnTo>
                    <a:pt x="56" y="123"/>
                  </a:lnTo>
                  <a:lnTo>
                    <a:pt x="44" y="123"/>
                  </a:lnTo>
                  <a:lnTo>
                    <a:pt x="34" y="121"/>
                  </a:lnTo>
                  <a:lnTo>
                    <a:pt x="24" y="117"/>
                  </a:lnTo>
                  <a:lnTo>
                    <a:pt x="16" y="111"/>
                  </a:lnTo>
                  <a:lnTo>
                    <a:pt x="9" y="103"/>
                  </a:lnTo>
                  <a:lnTo>
                    <a:pt x="4" y="94"/>
                  </a:lnTo>
                  <a:lnTo>
                    <a:pt x="1" y="82"/>
                  </a:lnTo>
                  <a:lnTo>
                    <a:pt x="0" y="69"/>
                  </a:lnTo>
                  <a:lnTo>
                    <a:pt x="0" y="69"/>
                  </a:lnTo>
                  <a:lnTo>
                    <a:pt x="1" y="58"/>
                  </a:lnTo>
                  <a:lnTo>
                    <a:pt x="4" y="46"/>
                  </a:lnTo>
                  <a:lnTo>
                    <a:pt x="9" y="34"/>
                  </a:lnTo>
                  <a:lnTo>
                    <a:pt x="16" y="23"/>
                  </a:lnTo>
                  <a:lnTo>
                    <a:pt x="27" y="14"/>
                  </a:lnTo>
                  <a:lnTo>
                    <a:pt x="32" y="10"/>
                  </a:lnTo>
                  <a:lnTo>
                    <a:pt x="39" y="7"/>
                  </a:lnTo>
                  <a:lnTo>
                    <a:pt x="46" y="4"/>
                  </a:lnTo>
                  <a:lnTo>
                    <a:pt x="54" y="2"/>
                  </a:lnTo>
                  <a:lnTo>
                    <a:pt x="63" y="0"/>
                  </a:lnTo>
                  <a:lnTo>
                    <a:pt x="72" y="0"/>
                  </a:lnTo>
                  <a:lnTo>
                    <a:pt x="72" y="0"/>
                  </a:lnTo>
                  <a:lnTo>
                    <a:pt x="85" y="0"/>
                  </a:lnTo>
                  <a:lnTo>
                    <a:pt x="94" y="2"/>
                  </a:lnTo>
                  <a:lnTo>
                    <a:pt x="102" y="4"/>
                  </a:lnTo>
                  <a:lnTo>
                    <a:pt x="109" y="7"/>
                  </a:lnTo>
                  <a:lnTo>
                    <a:pt x="10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 name="Freeform 9">
              <a:extLst>
                <a:ext uri="{FF2B5EF4-FFF2-40B4-BE49-F238E27FC236}">
                  <a16:creationId xmlns:a16="http://schemas.microsoft.com/office/drawing/2014/main" xmlns="" id="{8478C87A-DDFF-4361-9740-2F28DCE5A820}"/>
                </a:ext>
              </a:extLst>
            </p:cNvPr>
            <p:cNvSpPr>
              <a:spLocks/>
            </p:cNvSpPr>
            <p:nvPr userDrawn="1"/>
          </p:nvSpPr>
          <p:spPr bwMode="auto">
            <a:xfrm>
              <a:off x="1050" y="3239"/>
              <a:ext cx="67" cy="90"/>
            </a:xfrm>
            <a:custGeom>
              <a:avLst/>
              <a:gdLst>
                <a:gd name="T0" fmla="*/ 15 w 67"/>
                <a:gd name="T1" fmla="*/ 15 h 90"/>
                <a:gd name="T2" fmla="*/ 15 w 67"/>
                <a:gd name="T3" fmla="*/ 15 h 90"/>
                <a:gd name="T4" fmla="*/ 18 w 67"/>
                <a:gd name="T5" fmla="*/ 2 h 90"/>
                <a:gd name="T6" fmla="*/ 32 w 67"/>
                <a:gd name="T7" fmla="*/ 2 h 90"/>
                <a:gd name="T8" fmla="*/ 30 w 67"/>
                <a:gd name="T9" fmla="*/ 16 h 90"/>
                <a:gd name="T10" fmla="*/ 30 w 67"/>
                <a:gd name="T11" fmla="*/ 16 h 90"/>
                <a:gd name="T12" fmla="*/ 30 w 67"/>
                <a:gd name="T13" fmla="*/ 16 h 90"/>
                <a:gd name="T14" fmla="*/ 35 w 67"/>
                <a:gd name="T15" fmla="*/ 10 h 90"/>
                <a:gd name="T16" fmla="*/ 42 w 67"/>
                <a:gd name="T17" fmla="*/ 4 h 90"/>
                <a:gd name="T18" fmla="*/ 50 w 67"/>
                <a:gd name="T19" fmla="*/ 2 h 90"/>
                <a:gd name="T20" fmla="*/ 60 w 67"/>
                <a:gd name="T21" fmla="*/ 0 h 90"/>
                <a:gd name="T22" fmla="*/ 60 w 67"/>
                <a:gd name="T23" fmla="*/ 0 h 90"/>
                <a:gd name="T24" fmla="*/ 63 w 67"/>
                <a:gd name="T25" fmla="*/ 0 h 90"/>
                <a:gd name="T26" fmla="*/ 67 w 67"/>
                <a:gd name="T27" fmla="*/ 2 h 90"/>
                <a:gd name="T28" fmla="*/ 64 w 67"/>
                <a:gd name="T29" fmla="*/ 16 h 90"/>
                <a:gd name="T30" fmla="*/ 64 w 67"/>
                <a:gd name="T31" fmla="*/ 16 h 90"/>
                <a:gd name="T32" fmla="*/ 56 w 67"/>
                <a:gd name="T33" fmla="*/ 14 h 90"/>
                <a:gd name="T34" fmla="*/ 56 w 67"/>
                <a:gd name="T35" fmla="*/ 14 h 90"/>
                <a:gd name="T36" fmla="*/ 50 w 67"/>
                <a:gd name="T37" fmla="*/ 15 h 90"/>
                <a:gd name="T38" fmla="*/ 44 w 67"/>
                <a:gd name="T39" fmla="*/ 18 h 90"/>
                <a:gd name="T40" fmla="*/ 39 w 67"/>
                <a:gd name="T41" fmla="*/ 22 h 90"/>
                <a:gd name="T42" fmla="*/ 34 w 67"/>
                <a:gd name="T43" fmla="*/ 26 h 90"/>
                <a:gd name="T44" fmla="*/ 31 w 67"/>
                <a:gd name="T45" fmla="*/ 31 h 90"/>
                <a:gd name="T46" fmla="*/ 28 w 67"/>
                <a:gd name="T47" fmla="*/ 37 h 90"/>
                <a:gd name="T48" fmla="*/ 26 w 67"/>
                <a:gd name="T49" fmla="*/ 47 h 90"/>
                <a:gd name="T50" fmla="*/ 16 w 67"/>
                <a:gd name="T51" fmla="*/ 90 h 90"/>
                <a:gd name="T52" fmla="*/ 0 w 67"/>
                <a:gd name="T53" fmla="*/ 90 h 90"/>
                <a:gd name="T54" fmla="*/ 15 w 67"/>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90">
                  <a:moveTo>
                    <a:pt x="15" y="15"/>
                  </a:moveTo>
                  <a:lnTo>
                    <a:pt x="15" y="15"/>
                  </a:lnTo>
                  <a:lnTo>
                    <a:pt x="18" y="2"/>
                  </a:lnTo>
                  <a:lnTo>
                    <a:pt x="32" y="2"/>
                  </a:lnTo>
                  <a:lnTo>
                    <a:pt x="30" y="16"/>
                  </a:lnTo>
                  <a:lnTo>
                    <a:pt x="30" y="16"/>
                  </a:lnTo>
                  <a:lnTo>
                    <a:pt x="30" y="16"/>
                  </a:lnTo>
                  <a:lnTo>
                    <a:pt x="35" y="10"/>
                  </a:lnTo>
                  <a:lnTo>
                    <a:pt x="42" y="4"/>
                  </a:lnTo>
                  <a:lnTo>
                    <a:pt x="50" y="2"/>
                  </a:lnTo>
                  <a:lnTo>
                    <a:pt x="60" y="0"/>
                  </a:lnTo>
                  <a:lnTo>
                    <a:pt x="60" y="0"/>
                  </a:lnTo>
                  <a:lnTo>
                    <a:pt x="63" y="0"/>
                  </a:lnTo>
                  <a:lnTo>
                    <a:pt x="67" y="2"/>
                  </a:lnTo>
                  <a:lnTo>
                    <a:pt x="64" y="16"/>
                  </a:lnTo>
                  <a:lnTo>
                    <a:pt x="64" y="16"/>
                  </a:lnTo>
                  <a:lnTo>
                    <a:pt x="56" y="14"/>
                  </a:lnTo>
                  <a:lnTo>
                    <a:pt x="56" y="14"/>
                  </a:lnTo>
                  <a:lnTo>
                    <a:pt x="50" y="15"/>
                  </a:lnTo>
                  <a:lnTo>
                    <a:pt x="44" y="18"/>
                  </a:lnTo>
                  <a:lnTo>
                    <a:pt x="39" y="22"/>
                  </a:lnTo>
                  <a:lnTo>
                    <a:pt x="34" y="26"/>
                  </a:lnTo>
                  <a:lnTo>
                    <a:pt x="31" y="31"/>
                  </a:lnTo>
                  <a:lnTo>
                    <a:pt x="28" y="37"/>
                  </a:lnTo>
                  <a:lnTo>
                    <a:pt x="26" y="47"/>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 name="Freeform 10">
              <a:extLst>
                <a:ext uri="{FF2B5EF4-FFF2-40B4-BE49-F238E27FC236}">
                  <a16:creationId xmlns:a16="http://schemas.microsoft.com/office/drawing/2014/main" xmlns="" id="{D4A1FD5A-0CA9-4809-B4F5-23A3DFE69C51}"/>
                </a:ext>
              </a:extLst>
            </p:cNvPr>
            <p:cNvSpPr>
              <a:spLocks noEditPoints="1"/>
            </p:cNvSpPr>
            <p:nvPr userDrawn="1"/>
          </p:nvSpPr>
          <p:spPr bwMode="auto">
            <a:xfrm>
              <a:off x="1118" y="3239"/>
              <a:ext cx="82" cy="91"/>
            </a:xfrm>
            <a:custGeom>
              <a:avLst/>
              <a:gdLst>
                <a:gd name="T0" fmla="*/ 68 w 82"/>
                <a:gd name="T1" fmla="*/ 89 h 91"/>
                <a:gd name="T2" fmla="*/ 41 w 82"/>
                <a:gd name="T3" fmla="*/ 91 h 91"/>
                <a:gd name="T4" fmla="*/ 33 w 82"/>
                <a:gd name="T5" fmla="*/ 91 h 91"/>
                <a:gd name="T6" fmla="*/ 19 w 82"/>
                <a:gd name="T7" fmla="*/ 87 h 91"/>
                <a:gd name="T8" fmla="*/ 7 w 82"/>
                <a:gd name="T9" fmla="*/ 78 h 91"/>
                <a:gd name="T10" fmla="*/ 2 w 82"/>
                <a:gd name="T11" fmla="*/ 63 h 91"/>
                <a:gd name="T12" fmla="*/ 0 w 82"/>
                <a:gd name="T13" fmla="*/ 53 h 91"/>
                <a:gd name="T14" fmla="*/ 3 w 82"/>
                <a:gd name="T15" fmla="*/ 34 h 91"/>
                <a:gd name="T16" fmla="*/ 13 w 82"/>
                <a:gd name="T17" fmla="*/ 18 h 91"/>
                <a:gd name="T18" fmla="*/ 29 w 82"/>
                <a:gd name="T19" fmla="*/ 4 h 91"/>
                <a:gd name="T20" fmla="*/ 49 w 82"/>
                <a:gd name="T21" fmla="*/ 0 h 91"/>
                <a:gd name="T22" fmla="*/ 57 w 82"/>
                <a:gd name="T23" fmla="*/ 0 h 91"/>
                <a:gd name="T24" fmla="*/ 69 w 82"/>
                <a:gd name="T25" fmla="*/ 6 h 91"/>
                <a:gd name="T26" fmla="*/ 77 w 82"/>
                <a:gd name="T27" fmla="*/ 14 h 91"/>
                <a:gd name="T28" fmla="*/ 81 w 82"/>
                <a:gd name="T29" fmla="*/ 26 h 91"/>
                <a:gd name="T30" fmla="*/ 82 w 82"/>
                <a:gd name="T31" fmla="*/ 34 h 91"/>
                <a:gd name="T32" fmla="*/ 80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5 w 82"/>
                <a:gd name="T45" fmla="*/ 79 h 91"/>
                <a:gd name="T46" fmla="*/ 70 w 82"/>
                <a:gd name="T47" fmla="*/ 74 h 91"/>
                <a:gd name="T48" fmla="*/ 65 w 82"/>
                <a:gd name="T49" fmla="*/ 38 h 91"/>
                <a:gd name="T50" fmla="*/ 66 w 82"/>
                <a:gd name="T51" fmla="*/ 31 h 91"/>
                <a:gd name="T52" fmla="*/ 65 w 82"/>
                <a:gd name="T53" fmla="*/ 24 h 91"/>
                <a:gd name="T54" fmla="*/ 56 w 82"/>
                <a:gd name="T55" fmla="*/ 15 h 91"/>
                <a:gd name="T56" fmla="*/ 47 w 82"/>
                <a:gd name="T57" fmla="*/ 14 h 91"/>
                <a:gd name="T58" fmla="*/ 38 w 82"/>
                <a:gd name="T59" fmla="*/ 15 h 91"/>
                <a:gd name="T60" fmla="*/ 30 w 82"/>
                <a:gd name="T61" fmla="*/ 20 h 91"/>
                <a:gd name="T62" fmla="*/ 21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8" y="89"/>
                  </a:moveTo>
                  <a:lnTo>
                    <a:pt x="68" y="89"/>
                  </a:lnTo>
                  <a:lnTo>
                    <a:pt x="54" y="91"/>
                  </a:lnTo>
                  <a:lnTo>
                    <a:pt x="41" y="91"/>
                  </a:lnTo>
                  <a:lnTo>
                    <a:pt x="41" y="91"/>
                  </a:lnTo>
                  <a:lnTo>
                    <a:pt x="33" y="91"/>
                  </a:lnTo>
                  <a:lnTo>
                    <a:pt x="26" y="90"/>
                  </a:lnTo>
                  <a:lnTo>
                    <a:pt x="19" y="87"/>
                  </a:lnTo>
                  <a:lnTo>
                    <a:pt x="13" y="83"/>
                  </a:lnTo>
                  <a:lnTo>
                    <a:pt x="7" y="78"/>
                  </a:lnTo>
                  <a:lnTo>
                    <a:pt x="5" y="71"/>
                  </a:lnTo>
                  <a:lnTo>
                    <a:pt x="2" y="63"/>
                  </a:lnTo>
                  <a:lnTo>
                    <a:pt x="0" y="53"/>
                  </a:lnTo>
                  <a:lnTo>
                    <a:pt x="0" y="53"/>
                  </a:lnTo>
                  <a:lnTo>
                    <a:pt x="2" y="43"/>
                  </a:lnTo>
                  <a:lnTo>
                    <a:pt x="3" y="34"/>
                  </a:lnTo>
                  <a:lnTo>
                    <a:pt x="7" y="26"/>
                  </a:lnTo>
                  <a:lnTo>
                    <a:pt x="13" y="18"/>
                  </a:lnTo>
                  <a:lnTo>
                    <a:pt x="19" y="10"/>
                  </a:lnTo>
                  <a:lnTo>
                    <a:pt x="29" y="4"/>
                  </a:lnTo>
                  <a:lnTo>
                    <a:pt x="38" y="2"/>
                  </a:lnTo>
                  <a:lnTo>
                    <a:pt x="49" y="0"/>
                  </a:lnTo>
                  <a:lnTo>
                    <a:pt x="49" y="0"/>
                  </a:lnTo>
                  <a:lnTo>
                    <a:pt x="57" y="0"/>
                  </a:lnTo>
                  <a:lnTo>
                    <a:pt x="62" y="3"/>
                  </a:lnTo>
                  <a:lnTo>
                    <a:pt x="69" y="6"/>
                  </a:lnTo>
                  <a:lnTo>
                    <a:pt x="73" y="10"/>
                  </a:lnTo>
                  <a:lnTo>
                    <a:pt x="77" y="14"/>
                  </a:lnTo>
                  <a:lnTo>
                    <a:pt x="80" y="19"/>
                  </a:lnTo>
                  <a:lnTo>
                    <a:pt x="81" y="26"/>
                  </a:lnTo>
                  <a:lnTo>
                    <a:pt x="82" y="34"/>
                  </a:lnTo>
                  <a:lnTo>
                    <a:pt x="82" y="34"/>
                  </a:lnTo>
                  <a:lnTo>
                    <a:pt x="81" y="42"/>
                  </a:lnTo>
                  <a:lnTo>
                    <a:pt x="80" y="50"/>
                  </a:lnTo>
                  <a:lnTo>
                    <a:pt x="18" y="50"/>
                  </a:lnTo>
                  <a:lnTo>
                    <a:pt x="18" y="50"/>
                  </a:lnTo>
                  <a:lnTo>
                    <a:pt x="18" y="55"/>
                  </a:lnTo>
                  <a:lnTo>
                    <a:pt x="18" y="55"/>
                  </a:lnTo>
                  <a:lnTo>
                    <a:pt x="18" y="62"/>
                  </a:lnTo>
                  <a:lnTo>
                    <a:pt x="19" y="67"/>
                  </a:lnTo>
                  <a:lnTo>
                    <a:pt x="22" y="71"/>
                  </a:lnTo>
                  <a:lnTo>
                    <a:pt x="26" y="74"/>
                  </a:lnTo>
                  <a:lnTo>
                    <a:pt x="30" y="77"/>
                  </a:lnTo>
                  <a:lnTo>
                    <a:pt x="34" y="78"/>
                  </a:lnTo>
                  <a:lnTo>
                    <a:pt x="45" y="79"/>
                  </a:lnTo>
                  <a:lnTo>
                    <a:pt x="45" y="79"/>
                  </a:lnTo>
                  <a:lnTo>
                    <a:pt x="57" y="78"/>
                  </a:lnTo>
                  <a:lnTo>
                    <a:pt x="70" y="74"/>
                  </a:lnTo>
                  <a:lnTo>
                    <a:pt x="68" y="89"/>
                  </a:lnTo>
                  <a:close/>
                  <a:moveTo>
                    <a:pt x="65" y="38"/>
                  </a:moveTo>
                  <a:lnTo>
                    <a:pt x="65" y="38"/>
                  </a:lnTo>
                  <a:lnTo>
                    <a:pt x="66" y="31"/>
                  </a:lnTo>
                  <a:lnTo>
                    <a:pt x="66" y="31"/>
                  </a:lnTo>
                  <a:lnTo>
                    <a:pt x="65" y="24"/>
                  </a:lnTo>
                  <a:lnTo>
                    <a:pt x="61" y="18"/>
                  </a:lnTo>
                  <a:lnTo>
                    <a:pt x="56" y="15"/>
                  </a:lnTo>
                  <a:lnTo>
                    <a:pt x="47" y="14"/>
                  </a:lnTo>
                  <a:lnTo>
                    <a:pt x="47" y="14"/>
                  </a:lnTo>
                  <a:lnTo>
                    <a:pt x="42" y="14"/>
                  </a:lnTo>
                  <a:lnTo>
                    <a:pt x="38" y="15"/>
                  </a:lnTo>
                  <a:lnTo>
                    <a:pt x="34" y="18"/>
                  </a:lnTo>
                  <a:lnTo>
                    <a:pt x="30" y="20"/>
                  </a:lnTo>
                  <a:lnTo>
                    <a:pt x="23" y="29"/>
                  </a:lnTo>
                  <a:lnTo>
                    <a:pt x="21" y="38"/>
                  </a:lnTo>
                  <a:lnTo>
                    <a:pt x="65"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 name="Freeform 11">
              <a:extLst>
                <a:ext uri="{FF2B5EF4-FFF2-40B4-BE49-F238E27FC236}">
                  <a16:creationId xmlns:a16="http://schemas.microsoft.com/office/drawing/2014/main" xmlns="" id="{6D88791A-11E4-4EE3-B428-7A836B1FFA9D}"/>
                </a:ext>
              </a:extLst>
            </p:cNvPr>
            <p:cNvSpPr>
              <a:spLocks noEditPoints="1"/>
            </p:cNvSpPr>
            <p:nvPr userDrawn="1"/>
          </p:nvSpPr>
          <p:spPr bwMode="auto">
            <a:xfrm>
              <a:off x="1211"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3 w 79"/>
                <a:gd name="T15" fmla="*/ 66 h 91"/>
                <a:gd name="T16" fmla="*/ 54 w 79"/>
                <a:gd name="T17" fmla="*/ 90 h 91"/>
                <a:gd name="T18" fmla="*/ 56 w 79"/>
                <a:gd name="T19" fmla="*/ 75 h 91"/>
                <a:gd name="T20" fmla="*/ 56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1 w 79"/>
                <a:gd name="T35" fmla="*/ 59 h 91"/>
                <a:gd name="T36" fmla="*/ 8 w 79"/>
                <a:gd name="T37" fmla="*/ 47 h 91"/>
                <a:gd name="T38" fmla="*/ 23 w 79"/>
                <a:gd name="T39" fmla="*/ 39 h 91"/>
                <a:gd name="T40" fmla="*/ 42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8 w 79"/>
                <a:gd name="T61" fmla="*/ 47 h 91"/>
                <a:gd name="T62" fmla="*/ 38 w 79"/>
                <a:gd name="T63" fmla="*/ 49 h 91"/>
                <a:gd name="T64" fmla="*/ 23 w 79"/>
                <a:gd name="T65" fmla="*/ 54 h 91"/>
                <a:gd name="T66" fmla="*/ 18 w 79"/>
                <a:gd name="T67" fmla="*/ 62 h 91"/>
                <a:gd name="T68" fmla="*/ 18 w 79"/>
                <a:gd name="T69" fmla="*/ 67 h 91"/>
                <a:gd name="T70" fmla="*/ 22 w 79"/>
                <a:gd name="T71" fmla="*/ 75 h 91"/>
                <a:gd name="T72" fmla="*/ 31 w 79"/>
                <a:gd name="T73" fmla="*/ 79 h 91"/>
                <a:gd name="T74" fmla="*/ 38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3" y="66"/>
                  </a:lnTo>
                  <a:lnTo>
                    <a:pt x="69" y="90"/>
                  </a:lnTo>
                  <a:lnTo>
                    <a:pt x="54" y="90"/>
                  </a:lnTo>
                  <a:lnTo>
                    <a:pt x="54" y="90"/>
                  </a:lnTo>
                  <a:lnTo>
                    <a:pt x="56" y="75"/>
                  </a:lnTo>
                  <a:lnTo>
                    <a:pt x="56" y="75"/>
                  </a:lnTo>
                  <a:lnTo>
                    <a:pt x="56" y="75"/>
                  </a:lnTo>
                  <a:lnTo>
                    <a:pt x="51" y="82"/>
                  </a:lnTo>
                  <a:lnTo>
                    <a:pt x="44" y="87"/>
                  </a:lnTo>
                  <a:lnTo>
                    <a:pt x="36" y="91"/>
                  </a:lnTo>
                  <a:lnTo>
                    <a:pt x="28" y="91"/>
                  </a:lnTo>
                  <a:lnTo>
                    <a:pt x="28" y="91"/>
                  </a:lnTo>
                  <a:lnTo>
                    <a:pt x="18" y="90"/>
                  </a:lnTo>
                  <a:lnTo>
                    <a:pt x="12" y="89"/>
                  </a:lnTo>
                  <a:lnTo>
                    <a:pt x="8" y="86"/>
                  </a:lnTo>
                  <a:lnTo>
                    <a:pt x="5" y="82"/>
                  </a:lnTo>
                  <a:lnTo>
                    <a:pt x="3" y="78"/>
                  </a:lnTo>
                  <a:lnTo>
                    <a:pt x="0" y="74"/>
                  </a:lnTo>
                  <a:lnTo>
                    <a:pt x="0" y="67"/>
                  </a:lnTo>
                  <a:lnTo>
                    <a:pt x="0" y="67"/>
                  </a:lnTo>
                  <a:lnTo>
                    <a:pt x="1" y="59"/>
                  </a:lnTo>
                  <a:lnTo>
                    <a:pt x="4" y="53"/>
                  </a:lnTo>
                  <a:lnTo>
                    <a:pt x="8" y="47"/>
                  </a:lnTo>
                  <a:lnTo>
                    <a:pt x="15" y="42"/>
                  </a:lnTo>
                  <a:lnTo>
                    <a:pt x="23" y="39"/>
                  </a:lnTo>
                  <a:lnTo>
                    <a:pt x="31" y="38"/>
                  </a:lnTo>
                  <a:lnTo>
                    <a:pt x="42" y="37"/>
                  </a:lnTo>
                  <a:lnTo>
                    <a:pt x="52" y="35"/>
                  </a:lnTo>
                  <a:lnTo>
                    <a:pt x="52" y="35"/>
                  </a:lnTo>
                  <a:lnTo>
                    <a:pt x="63" y="37"/>
                  </a:lnTo>
                  <a:lnTo>
                    <a:pt x="63" y="37"/>
                  </a:lnTo>
                  <a:lnTo>
                    <a:pt x="64" y="31"/>
                  </a:lnTo>
                  <a:lnTo>
                    <a:pt x="64" y="31"/>
                  </a:lnTo>
                  <a:lnTo>
                    <a:pt x="64" y="26"/>
                  </a:lnTo>
                  <a:lnTo>
                    <a:pt x="63" y="23"/>
                  </a:lnTo>
                  <a:lnTo>
                    <a:pt x="62" y="19"/>
                  </a:lnTo>
                  <a:lnTo>
                    <a:pt x="59" y="18"/>
                  </a:lnTo>
                  <a:lnTo>
                    <a:pt x="52" y="14"/>
                  </a:lnTo>
                  <a:lnTo>
                    <a:pt x="44" y="14"/>
                  </a:lnTo>
                  <a:lnTo>
                    <a:pt x="44" y="14"/>
                  </a:lnTo>
                  <a:lnTo>
                    <a:pt x="38" y="14"/>
                  </a:lnTo>
                  <a:lnTo>
                    <a:pt x="30" y="15"/>
                  </a:lnTo>
                  <a:lnTo>
                    <a:pt x="23" y="18"/>
                  </a:lnTo>
                  <a:lnTo>
                    <a:pt x="18" y="20"/>
                  </a:lnTo>
                  <a:lnTo>
                    <a:pt x="20" y="4"/>
                  </a:lnTo>
                  <a:close/>
                  <a:moveTo>
                    <a:pt x="60" y="47"/>
                  </a:moveTo>
                  <a:lnTo>
                    <a:pt x="48" y="47"/>
                  </a:lnTo>
                  <a:lnTo>
                    <a:pt x="48" y="47"/>
                  </a:lnTo>
                  <a:lnTo>
                    <a:pt x="38" y="49"/>
                  </a:lnTo>
                  <a:lnTo>
                    <a:pt x="28" y="51"/>
                  </a:lnTo>
                  <a:lnTo>
                    <a:pt x="23" y="54"/>
                  </a:lnTo>
                  <a:lnTo>
                    <a:pt x="20" y="58"/>
                  </a:lnTo>
                  <a:lnTo>
                    <a:pt x="18" y="62"/>
                  </a:lnTo>
                  <a:lnTo>
                    <a:pt x="18" y="67"/>
                  </a:lnTo>
                  <a:lnTo>
                    <a:pt x="18" y="67"/>
                  </a:lnTo>
                  <a:lnTo>
                    <a:pt x="19" y="73"/>
                  </a:lnTo>
                  <a:lnTo>
                    <a:pt x="22" y="75"/>
                  </a:lnTo>
                  <a:lnTo>
                    <a:pt x="26" y="78"/>
                  </a:lnTo>
                  <a:lnTo>
                    <a:pt x="31" y="79"/>
                  </a:lnTo>
                  <a:lnTo>
                    <a:pt x="31" y="79"/>
                  </a:lnTo>
                  <a:lnTo>
                    <a:pt x="38" y="78"/>
                  </a:lnTo>
                  <a:lnTo>
                    <a:pt x="43" y="77"/>
                  </a:lnTo>
                  <a:lnTo>
                    <a:pt x="47" y="73"/>
                  </a:lnTo>
                  <a:lnTo>
                    <a:pt x="51"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 name="Freeform 12">
              <a:extLst>
                <a:ext uri="{FF2B5EF4-FFF2-40B4-BE49-F238E27FC236}">
                  <a16:creationId xmlns:a16="http://schemas.microsoft.com/office/drawing/2014/main" xmlns="" id="{6A4E7793-AF2B-44B6-84D1-9C8EA9DD177D}"/>
                </a:ext>
              </a:extLst>
            </p:cNvPr>
            <p:cNvSpPr>
              <a:spLocks/>
            </p:cNvSpPr>
            <p:nvPr userDrawn="1"/>
          </p:nvSpPr>
          <p:spPr bwMode="auto">
            <a:xfrm>
              <a:off x="1313" y="3215"/>
              <a:ext cx="62" cy="115"/>
            </a:xfrm>
            <a:custGeom>
              <a:avLst/>
              <a:gdLst>
                <a:gd name="T0" fmla="*/ 1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59 w 62"/>
                <a:gd name="T13" fmla="*/ 39 h 115"/>
                <a:gd name="T14" fmla="*/ 35 w 62"/>
                <a:gd name="T15" fmla="*/ 39 h 115"/>
                <a:gd name="T16" fmla="*/ 27 w 62"/>
                <a:gd name="T17" fmla="*/ 77 h 115"/>
                <a:gd name="T18" fmla="*/ 27 w 62"/>
                <a:gd name="T19" fmla="*/ 77 h 115"/>
                <a:gd name="T20" fmla="*/ 24 w 62"/>
                <a:gd name="T21" fmla="*/ 94 h 115"/>
                <a:gd name="T22" fmla="*/ 24 w 62"/>
                <a:gd name="T23" fmla="*/ 94 h 115"/>
                <a:gd name="T24" fmla="*/ 26 w 62"/>
                <a:gd name="T25" fmla="*/ 98 h 115"/>
                <a:gd name="T26" fmla="*/ 27 w 62"/>
                <a:gd name="T27" fmla="*/ 101 h 115"/>
                <a:gd name="T28" fmla="*/ 31 w 62"/>
                <a:gd name="T29" fmla="*/ 102 h 115"/>
                <a:gd name="T30" fmla="*/ 36 w 62"/>
                <a:gd name="T31" fmla="*/ 103 h 115"/>
                <a:gd name="T32" fmla="*/ 36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4 w 62"/>
                <a:gd name="T49" fmla="*/ 115 h 115"/>
                <a:gd name="T50" fmla="*/ 19 w 62"/>
                <a:gd name="T51" fmla="*/ 114 h 115"/>
                <a:gd name="T52" fmla="*/ 16 w 62"/>
                <a:gd name="T53" fmla="*/ 113 h 115"/>
                <a:gd name="T54" fmla="*/ 13 w 62"/>
                <a:gd name="T55" fmla="*/ 110 h 115"/>
                <a:gd name="T56" fmla="*/ 9 w 62"/>
                <a:gd name="T57" fmla="*/ 103 h 115"/>
                <a:gd name="T58" fmla="*/ 8 w 62"/>
                <a:gd name="T59" fmla="*/ 97 h 115"/>
                <a:gd name="T60" fmla="*/ 8 w 62"/>
                <a:gd name="T61" fmla="*/ 97 h 115"/>
                <a:gd name="T62" fmla="*/ 9 w 62"/>
                <a:gd name="T63" fmla="*/ 86 h 115"/>
                <a:gd name="T64" fmla="*/ 11 w 62"/>
                <a:gd name="T65" fmla="*/ 77 h 115"/>
                <a:gd name="T66" fmla="*/ 19 w 62"/>
                <a:gd name="T67" fmla="*/ 39 h 115"/>
                <a:gd name="T68" fmla="*/ 0 w 62"/>
                <a:gd name="T69" fmla="*/ 39 h 115"/>
                <a:gd name="T70" fmla="*/ 1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1" y="26"/>
                  </a:moveTo>
                  <a:lnTo>
                    <a:pt x="22" y="26"/>
                  </a:lnTo>
                  <a:lnTo>
                    <a:pt x="26" y="6"/>
                  </a:lnTo>
                  <a:lnTo>
                    <a:pt x="43" y="0"/>
                  </a:lnTo>
                  <a:lnTo>
                    <a:pt x="38" y="26"/>
                  </a:lnTo>
                  <a:lnTo>
                    <a:pt x="62" y="26"/>
                  </a:lnTo>
                  <a:lnTo>
                    <a:pt x="59" y="39"/>
                  </a:lnTo>
                  <a:lnTo>
                    <a:pt x="35" y="39"/>
                  </a:lnTo>
                  <a:lnTo>
                    <a:pt x="27" y="77"/>
                  </a:lnTo>
                  <a:lnTo>
                    <a:pt x="27" y="77"/>
                  </a:lnTo>
                  <a:lnTo>
                    <a:pt x="24" y="94"/>
                  </a:lnTo>
                  <a:lnTo>
                    <a:pt x="24" y="94"/>
                  </a:lnTo>
                  <a:lnTo>
                    <a:pt x="26" y="98"/>
                  </a:lnTo>
                  <a:lnTo>
                    <a:pt x="27" y="101"/>
                  </a:lnTo>
                  <a:lnTo>
                    <a:pt x="31" y="102"/>
                  </a:lnTo>
                  <a:lnTo>
                    <a:pt x="36" y="103"/>
                  </a:lnTo>
                  <a:lnTo>
                    <a:pt x="36" y="103"/>
                  </a:lnTo>
                  <a:lnTo>
                    <a:pt x="42" y="102"/>
                  </a:lnTo>
                  <a:lnTo>
                    <a:pt x="47" y="101"/>
                  </a:lnTo>
                  <a:lnTo>
                    <a:pt x="46" y="114"/>
                  </a:lnTo>
                  <a:lnTo>
                    <a:pt x="46" y="114"/>
                  </a:lnTo>
                  <a:lnTo>
                    <a:pt x="38" y="115"/>
                  </a:lnTo>
                  <a:lnTo>
                    <a:pt x="30" y="115"/>
                  </a:lnTo>
                  <a:lnTo>
                    <a:pt x="30" y="115"/>
                  </a:lnTo>
                  <a:lnTo>
                    <a:pt x="24" y="115"/>
                  </a:lnTo>
                  <a:lnTo>
                    <a:pt x="19" y="114"/>
                  </a:lnTo>
                  <a:lnTo>
                    <a:pt x="16" y="113"/>
                  </a:lnTo>
                  <a:lnTo>
                    <a:pt x="13" y="110"/>
                  </a:lnTo>
                  <a:lnTo>
                    <a:pt x="9" y="103"/>
                  </a:lnTo>
                  <a:lnTo>
                    <a:pt x="8" y="97"/>
                  </a:lnTo>
                  <a:lnTo>
                    <a:pt x="8" y="97"/>
                  </a:lnTo>
                  <a:lnTo>
                    <a:pt x="9" y="86"/>
                  </a:lnTo>
                  <a:lnTo>
                    <a:pt x="11" y="77"/>
                  </a:lnTo>
                  <a:lnTo>
                    <a:pt x="19" y="39"/>
                  </a:lnTo>
                  <a:lnTo>
                    <a:pt x="0" y="39"/>
                  </a:lnTo>
                  <a:lnTo>
                    <a:pt x="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 name="Freeform 13">
              <a:extLst>
                <a:ext uri="{FF2B5EF4-FFF2-40B4-BE49-F238E27FC236}">
                  <a16:creationId xmlns:a16="http://schemas.microsoft.com/office/drawing/2014/main" xmlns="" id="{F3AA7BA2-C866-4907-934C-5E86246D7C9E}"/>
                </a:ext>
              </a:extLst>
            </p:cNvPr>
            <p:cNvSpPr>
              <a:spLocks/>
            </p:cNvSpPr>
            <p:nvPr userDrawn="1"/>
          </p:nvSpPr>
          <p:spPr bwMode="auto">
            <a:xfrm>
              <a:off x="1426" y="3239"/>
              <a:ext cx="70" cy="91"/>
            </a:xfrm>
            <a:custGeom>
              <a:avLst/>
              <a:gdLst>
                <a:gd name="T0" fmla="*/ 65 w 70"/>
                <a:gd name="T1" fmla="*/ 18 h 91"/>
                <a:gd name="T2" fmla="*/ 65 w 70"/>
                <a:gd name="T3" fmla="*/ 18 h 91"/>
                <a:gd name="T4" fmla="*/ 57 w 70"/>
                <a:gd name="T5" fmla="*/ 14 h 91"/>
                <a:gd name="T6" fmla="*/ 51 w 70"/>
                <a:gd name="T7" fmla="*/ 14 h 91"/>
                <a:gd name="T8" fmla="*/ 51 w 70"/>
                <a:gd name="T9" fmla="*/ 14 h 91"/>
                <a:gd name="T10" fmla="*/ 43 w 70"/>
                <a:gd name="T11" fmla="*/ 14 h 91"/>
                <a:gd name="T12" fmla="*/ 36 w 70"/>
                <a:gd name="T13" fmla="*/ 16 h 91"/>
                <a:gd name="T14" fmla="*/ 31 w 70"/>
                <a:gd name="T15" fmla="*/ 20 h 91"/>
                <a:gd name="T16" fmla="*/ 25 w 70"/>
                <a:gd name="T17" fmla="*/ 24 h 91"/>
                <a:gd name="T18" fmla="*/ 21 w 70"/>
                <a:gd name="T19" fmla="*/ 31 h 91"/>
                <a:gd name="T20" fmla="*/ 19 w 70"/>
                <a:gd name="T21" fmla="*/ 38 h 91"/>
                <a:gd name="T22" fmla="*/ 17 w 70"/>
                <a:gd name="T23" fmla="*/ 45 h 91"/>
                <a:gd name="T24" fmla="*/ 16 w 70"/>
                <a:gd name="T25" fmla="*/ 53 h 91"/>
                <a:gd name="T26" fmla="*/ 16 w 70"/>
                <a:gd name="T27" fmla="*/ 53 h 91"/>
                <a:gd name="T28" fmla="*/ 17 w 70"/>
                <a:gd name="T29" fmla="*/ 59 h 91"/>
                <a:gd name="T30" fmla="*/ 19 w 70"/>
                <a:gd name="T31" fmla="*/ 63 h 91"/>
                <a:gd name="T32" fmla="*/ 20 w 70"/>
                <a:gd name="T33" fmla="*/ 69 h 91"/>
                <a:gd name="T34" fmla="*/ 23 w 70"/>
                <a:gd name="T35" fmla="*/ 73 h 91"/>
                <a:gd name="T36" fmla="*/ 25 w 70"/>
                <a:gd name="T37" fmla="*/ 75 h 91"/>
                <a:gd name="T38" fmla="*/ 29 w 70"/>
                <a:gd name="T39" fmla="*/ 77 h 91"/>
                <a:gd name="T40" fmla="*/ 35 w 70"/>
                <a:gd name="T41" fmla="*/ 78 h 91"/>
                <a:gd name="T42" fmla="*/ 40 w 70"/>
                <a:gd name="T43" fmla="*/ 79 h 91"/>
                <a:gd name="T44" fmla="*/ 40 w 70"/>
                <a:gd name="T45" fmla="*/ 79 h 91"/>
                <a:gd name="T46" fmla="*/ 49 w 70"/>
                <a:gd name="T47" fmla="*/ 78 h 91"/>
                <a:gd name="T48" fmla="*/ 57 w 70"/>
                <a:gd name="T49" fmla="*/ 75 h 91"/>
                <a:gd name="T50" fmla="*/ 55 w 70"/>
                <a:gd name="T51" fmla="*/ 90 h 91"/>
                <a:gd name="T52" fmla="*/ 55 w 70"/>
                <a:gd name="T53" fmla="*/ 90 h 91"/>
                <a:gd name="T54" fmla="*/ 47 w 70"/>
                <a:gd name="T55" fmla="*/ 91 h 91"/>
                <a:gd name="T56" fmla="*/ 39 w 70"/>
                <a:gd name="T57" fmla="*/ 91 h 91"/>
                <a:gd name="T58" fmla="*/ 39 w 70"/>
                <a:gd name="T59" fmla="*/ 91 h 91"/>
                <a:gd name="T60" fmla="*/ 29 w 70"/>
                <a:gd name="T61" fmla="*/ 91 h 91"/>
                <a:gd name="T62" fmla="*/ 23 w 70"/>
                <a:gd name="T63" fmla="*/ 90 h 91"/>
                <a:gd name="T64" fmla="*/ 16 w 70"/>
                <a:gd name="T65" fmla="*/ 87 h 91"/>
                <a:gd name="T66" fmla="*/ 10 w 70"/>
                <a:gd name="T67" fmla="*/ 83 h 91"/>
                <a:gd name="T68" fmla="*/ 5 w 70"/>
                <a:gd name="T69" fmla="*/ 78 h 91"/>
                <a:gd name="T70" fmla="*/ 2 w 70"/>
                <a:gd name="T71" fmla="*/ 71 h 91"/>
                <a:gd name="T72" fmla="*/ 0 w 70"/>
                <a:gd name="T73" fmla="*/ 63 h 91"/>
                <a:gd name="T74" fmla="*/ 0 w 70"/>
                <a:gd name="T75" fmla="*/ 55 h 91"/>
                <a:gd name="T76" fmla="*/ 0 w 70"/>
                <a:gd name="T77" fmla="*/ 55 h 91"/>
                <a:gd name="T78" fmla="*/ 0 w 70"/>
                <a:gd name="T79" fmla="*/ 45 h 91"/>
                <a:gd name="T80" fmla="*/ 2 w 70"/>
                <a:gd name="T81" fmla="*/ 34 h 91"/>
                <a:gd name="T82" fmla="*/ 6 w 70"/>
                <a:gd name="T83" fmla="*/ 24 h 91"/>
                <a:gd name="T84" fmla="*/ 12 w 70"/>
                <a:gd name="T85" fmla="*/ 16 h 91"/>
                <a:gd name="T86" fmla="*/ 19 w 70"/>
                <a:gd name="T87" fmla="*/ 10 h 91"/>
                <a:gd name="T88" fmla="*/ 27 w 70"/>
                <a:gd name="T89" fmla="*/ 4 h 91"/>
                <a:gd name="T90" fmla="*/ 36 w 70"/>
                <a:gd name="T91" fmla="*/ 2 h 91"/>
                <a:gd name="T92" fmla="*/ 47 w 70"/>
                <a:gd name="T93" fmla="*/ 0 h 91"/>
                <a:gd name="T94" fmla="*/ 47 w 70"/>
                <a:gd name="T95" fmla="*/ 0 h 91"/>
                <a:gd name="T96" fmla="*/ 60 w 70"/>
                <a:gd name="T97" fmla="*/ 0 h 91"/>
                <a:gd name="T98" fmla="*/ 70 w 70"/>
                <a:gd name="T99" fmla="*/ 3 h 91"/>
                <a:gd name="T100" fmla="*/ 65 w 70"/>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1">
                  <a:moveTo>
                    <a:pt x="65" y="18"/>
                  </a:moveTo>
                  <a:lnTo>
                    <a:pt x="65" y="18"/>
                  </a:lnTo>
                  <a:lnTo>
                    <a:pt x="57" y="14"/>
                  </a:lnTo>
                  <a:lnTo>
                    <a:pt x="51" y="14"/>
                  </a:lnTo>
                  <a:lnTo>
                    <a:pt x="51" y="14"/>
                  </a:lnTo>
                  <a:lnTo>
                    <a:pt x="43" y="14"/>
                  </a:lnTo>
                  <a:lnTo>
                    <a:pt x="36" y="16"/>
                  </a:lnTo>
                  <a:lnTo>
                    <a:pt x="31" y="20"/>
                  </a:lnTo>
                  <a:lnTo>
                    <a:pt x="25" y="24"/>
                  </a:lnTo>
                  <a:lnTo>
                    <a:pt x="21" y="31"/>
                  </a:lnTo>
                  <a:lnTo>
                    <a:pt x="19" y="38"/>
                  </a:lnTo>
                  <a:lnTo>
                    <a:pt x="17" y="45"/>
                  </a:lnTo>
                  <a:lnTo>
                    <a:pt x="16" y="53"/>
                  </a:lnTo>
                  <a:lnTo>
                    <a:pt x="16" y="53"/>
                  </a:lnTo>
                  <a:lnTo>
                    <a:pt x="17" y="59"/>
                  </a:lnTo>
                  <a:lnTo>
                    <a:pt x="19" y="63"/>
                  </a:lnTo>
                  <a:lnTo>
                    <a:pt x="20" y="69"/>
                  </a:lnTo>
                  <a:lnTo>
                    <a:pt x="23" y="73"/>
                  </a:lnTo>
                  <a:lnTo>
                    <a:pt x="25" y="75"/>
                  </a:lnTo>
                  <a:lnTo>
                    <a:pt x="29" y="77"/>
                  </a:lnTo>
                  <a:lnTo>
                    <a:pt x="35" y="78"/>
                  </a:lnTo>
                  <a:lnTo>
                    <a:pt x="40" y="79"/>
                  </a:lnTo>
                  <a:lnTo>
                    <a:pt x="40" y="79"/>
                  </a:lnTo>
                  <a:lnTo>
                    <a:pt x="49" y="78"/>
                  </a:lnTo>
                  <a:lnTo>
                    <a:pt x="57" y="75"/>
                  </a:lnTo>
                  <a:lnTo>
                    <a:pt x="55" y="90"/>
                  </a:lnTo>
                  <a:lnTo>
                    <a:pt x="55" y="90"/>
                  </a:lnTo>
                  <a:lnTo>
                    <a:pt x="47" y="91"/>
                  </a:lnTo>
                  <a:lnTo>
                    <a:pt x="39" y="91"/>
                  </a:lnTo>
                  <a:lnTo>
                    <a:pt x="39" y="91"/>
                  </a:lnTo>
                  <a:lnTo>
                    <a:pt x="29" y="91"/>
                  </a:lnTo>
                  <a:lnTo>
                    <a:pt x="23" y="90"/>
                  </a:lnTo>
                  <a:lnTo>
                    <a:pt x="16" y="87"/>
                  </a:lnTo>
                  <a:lnTo>
                    <a:pt x="10" y="83"/>
                  </a:lnTo>
                  <a:lnTo>
                    <a:pt x="5" y="78"/>
                  </a:lnTo>
                  <a:lnTo>
                    <a:pt x="2" y="71"/>
                  </a:lnTo>
                  <a:lnTo>
                    <a:pt x="0" y="63"/>
                  </a:lnTo>
                  <a:lnTo>
                    <a:pt x="0" y="55"/>
                  </a:lnTo>
                  <a:lnTo>
                    <a:pt x="0" y="55"/>
                  </a:lnTo>
                  <a:lnTo>
                    <a:pt x="0" y="45"/>
                  </a:lnTo>
                  <a:lnTo>
                    <a:pt x="2" y="34"/>
                  </a:lnTo>
                  <a:lnTo>
                    <a:pt x="6" y="24"/>
                  </a:lnTo>
                  <a:lnTo>
                    <a:pt x="12" y="16"/>
                  </a:lnTo>
                  <a:lnTo>
                    <a:pt x="19" y="10"/>
                  </a:lnTo>
                  <a:lnTo>
                    <a:pt x="27" y="4"/>
                  </a:lnTo>
                  <a:lnTo>
                    <a:pt x="36" y="2"/>
                  </a:lnTo>
                  <a:lnTo>
                    <a:pt x="47" y="0"/>
                  </a:lnTo>
                  <a:lnTo>
                    <a:pt x="47" y="0"/>
                  </a:lnTo>
                  <a:lnTo>
                    <a:pt x="60" y="0"/>
                  </a:lnTo>
                  <a:lnTo>
                    <a:pt x="70" y="3"/>
                  </a:lnTo>
                  <a:lnTo>
                    <a:pt x="6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 name="Freeform 14">
              <a:extLst>
                <a:ext uri="{FF2B5EF4-FFF2-40B4-BE49-F238E27FC236}">
                  <a16:creationId xmlns:a16="http://schemas.microsoft.com/office/drawing/2014/main" xmlns="" id="{7DFA9C76-B690-4B53-8AF2-75E5515D84AC}"/>
                </a:ext>
              </a:extLst>
            </p:cNvPr>
            <p:cNvSpPr>
              <a:spLocks noEditPoints="1"/>
            </p:cNvSpPr>
            <p:nvPr userDrawn="1"/>
          </p:nvSpPr>
          <p:spPr bwMode="auto">
            <a:xfrm>
              <a:off x="1498"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4 w 79"/>
                <a:gd name="T15" fmla="*/ 66 h 91"/>
                <a:gd name="T16" fmla="*/ 54 w 79"/>
                <a:gd name="T17" fmla="*/ 90 h 91"/>
                <a:gd name="T18" fmla="*/ 57 w 79"/>
                <a:gd name="T19" fmla="*/ 75 h 91"/>
                <a:gd name="T20" fmla="*/ 57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2 w 79"/>
                <a:gd name="T35" fmla="*/ 59 h 91"/>
                <a:gd name="T36" fmla="*/ 8 w 79"/>
                <a:gd name="T37" fmla="*/ 47 h 91"/>
                <a:gd name="T38" fmla="*/ 23 w 79"/>
                <a:gd name="T39" fmla="*/ 39 h 91"/>
                <a:gd name="T40" fmla="*/ 42 w 79"/>
                <a:gd name="T41" fmla="*/ 37 h 91"/>
                <a:gd name="T42" fmla="*/ 53 w 79"/>
                <a:gd name="T43" fmla="*/ 35 h 91"/>
                <a:gd name="T44" fmla="*/ 63 w 79"/>
                <a:gd name="T45" fmla="*/ 37 h 91"/>
                <a:gd name="T46" fmla="*/ 65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9 w 79"/>
                <a:gd name="T61" fmla="*/ 47 h 91"/>
                <a:gd name="T62" fmla="*/ 38 w 79"/>
                <a:gd name="T63" fmla="*/ 49 h 91"/>
                <a:gd name="T64" fmla="*/ 24 w 79"/>
                <a:gd name="T65" fmla="*/ 54 h 91"/>
                <a:gd name="T66" fmla="*/ 18 w 79"/>
                <a:gd name="T67" fmla="*/ 62 h 91"/>
                <a:gd name="T68" fmla="*/ 18 w 79"/>
                <a:gd name="T69" fmla="*/ 67 h 91"/>
                <a:gd name="T70" fmla="*/ 22 w 79"/>
                <a:gd name="T71" fmla="*/ 75 h 91"/>
                <a:gd name="T72" fmla="*/ 32 w 79"/>
                <a:gd name="T73" fmla="*/ 79 h 91"/>
                <a:gd name="T74" fmla="*/ 38 w 79"/>
                <a:gd name="T75" fmla="*/ 78 h 91"/>
                <a:gd name="T76" fmla="*/ 47 w 79"/>
                <a:gd name="T77" fmla="*/ 73 h 91"/>
                <a:gd name="T78" fmla="*/ 55 w 79"/>
                <a:gd name="T79" fmla="*/ 65 h 91"/>
                <a:gd name="T80" fmla="*/ 61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4" y="66"/>
                  </a:lnTo>
                  <a:lnTo>
                    <a:pt x="69" y="90"/>
                  </a:lnTo>
                  <a:lnTo>
                    <a:pt x="54" y="90"/>
                  </a:lnTo>
                  <a:lnTo>
                    <a:pt x="54" y="90"/>
                  </a:lnTo>
                  <a:lnTo>
                    <a:pt x="57" y="75"/>
                  </a:lnTo>
                  <a:lnTo>
                    <a:pt x="57" y="75"/>
                  </a:lnTo>
                  <a:lnTo>
                    <a:pt x="57" y="75"/>
                  </a:lnTo>
                  <a:lnTo>
                    <a:pt x="51" y="82"/>
                  </a:lnTo>
                  <a:lnTo>
                    <a:pt x="44" y="87"/>
                  </a:lnTo>
                  <a:lnTo>
                    <a:pt x="36" y="91"/>
                  </a:lnTo>
                  <a:lnTo>
                    <a:pt x="28" y="91"/>
                  </a:lnTo>
                  <a:lnTo>
                    <a:pt x="28" y="91"/>
                  </a:lnTo>
                  <a:lnTo>
                    <a:pt x="18" y="90"/>
                  </a:lnTo>
                  <a:lnTo>
                    <a:pt x="12" y="89"/>
                  </a:lnTo>
                  <a:lnTo>
                    <a:pt x="8" y="86"/>
                  </a:lnTo>
                  <a:lnTo>
                    <a:pt x="6" y="82"/>
                  </a:lnTo>
                  <a:lnTo>
                    <a:pt x="3" y="78"/>
                  </a:lnTo>
                  <a:lnTo>
                    <a:pt x="0" y="74"/>
                  </a:lnTo>
                  <a:lnTo>
                    <a:pt x="0" y="67"/>
                  </a:lnTo>
                  <a:lnTo>
                    <a:pt x="0" y="67"/>
                  </a:lnTo>
                  <a:lnTo>
                    <a:pt x="2" y="59"/>
                  </a:lnTo>
                  <a:lnTo>
                    <a:pt x="4" y="53"/>
                  </a:lnTo>
                  <a:lnTo>
                    <a:pt x="8" y="47"/>
                  </a:lnTo>
                  <a:lnTo>
                    <a:pt x="15" y="42"/>
                  </a:lnTo>
                  <a:lnTo>
                    <a:pt x="23" y="39"/>
                  </a:lnTo>
                  <a:lnTo>
                    <a:pt x="31" y="38"/>
                  </a:lnTo>
                  <a:lnTo>
                    <a:pt x="42" y="37"/>
                  </a:lnTo>
                  <a:lnTo>
                    <a:pt x="53" y="35"/>
                  </a:lnTo>
                  <a:lnTo>
                    <a:pt x="53" y="35"/>
                  </a:lnTo>
                  <a:lnTo>
                    <a:pt x="63" y="37"/>
                  </a:lnTo>
                  <a:lnTo>
                    <a:pt x="63" y="37"/>
                  </a:lnTo>
                  <a:lnTo>
                    <a:pt x="65" y="31"/>
                  </a:lnTo>
                  <a:lnTo>
                    <a:pt x="65" y="31"/>
                  </a:lnTo>
                  <a:lnTo>
                    <a:pt x="65" y="26"/>
                  </a:lnTo>
                  <a:lnTo>
                    <a:pt x="63" y="23"/>
                  </a:lnTo>
                  <a:lnTo>
                    <a:pt x="62" y="19"/>
                  </a:lnTo>
                  <a:lnTo>
                    <a:pt x="59" y="18"/>
                  </a:lnTo>
                  <a:lnTo>
                    <a:pt x="53" y="14"/>
                  </a:lnTo>
                  <a:lnTo>
                    <a:pt x="44" y="14"/>
                  </a:lnTo>
                  <a:lnTo>
                    <a:pt x="44" y="14"/>
                  </a:lnTo>
                  <a:lnTo>
                    <a:pt x="38" y="14"/>
                  </a:lnTo>
                  <a:lnTo>
                    <a:pt x="30" y="15"/>
                  </a:lnTo>
                  <a:lnTo>
                    <a:pt x="23" y="18"/>
                  </a:lnTo>
                  <a:lnTo>
                    <a:pt x="18" y="20"/>
                  </a:lnTo>
                  <a:lnTo>
                    <a:pt x="20" y="4"/>
                  </a:lnTo>
                  <a:close/>
                  <a:moveTo>
                    <a:pt x="61" y="47"/>
                  </a:moveTo>
                  <a:lnTo>
                    <a:pt x="49" y="47"/>
                  </a:lnTo>
                  <a:lnTo>
                    <a:pt x="49" y="47"/>
                  </a:lnTo>
                  <a:lnTo>
                    <a:pt x="38" y="49"/>
                  </a:lnTo>
                  <a:lnTo>
                    <a:pt x="28" y="51"/>
                  </a:lnTo>
                  <a:lnTo>
                    <a:pt x="24" y="54"/>
                  </a:lnTo>
                  <a:lnTo>
                    <a:pt x="20" y="58"/>
                  </a:lnTo>
                  <a:lnTo>
                    <a:pt x="18" y="62"/>
                  </a:lnTo>
                  <a:lnTo>
                    <a:pt x="18" y="67"/>
                  </a:lnTo>
                  <a:lnTo>
                    <a:pt x="18" y="67"/>
                  </a:lnTo>
                  <a:lnTo>
                    <a:pt x="19" y="73"/>
                  </a:lnTo>
                  <a:lnTo>
                    <a:pt x="22" y="75"/>
                  </a:lnTo>
                  <a:lnTo>
                    <a:pt x="26" y="78"/>
                  </a:lnTo>
                  <a:lnTo>
                    <a:pt x="32" y="79"/>
                  </a:lnTo>
                  <a:lnTo>
                    <a:pt x="32" y="79"/>
                  </a:lnTo>
                  <a:lnTo>
                    <a:pt x="38" y="78"/>
                  </a:lnTo>
                  <a:lnTo>
                    <a:pt x="43" y="77"/>
                  </a:lnTo>
                  <a:lnTo>
                    <a:pt x="47" y="73"/>
                  </a:lnTo>
                  <a:lnTo>
                    <a:pt x="51" y="69"/>
                  </a:lnTo>
                  <a:lnTo>
                    <a:pt x="55" y="65"/>
                  </a:lnTo>
                  <a:lnTo>
                    <a:pt x="58" y="59"/>
                  </a:lnTo>
                  <a:lnTo>
                    <a:pt x="61" y="47"/>
                  </a:lnTo>
                  <a:lnTo>
                    <a:pt x="6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 name="Freeform 15">
              <a:extLst>
                <a:ext uri="{FF2B5EF4-FFF2-40B4-BE49-F238E27FC236}">
                  <a16:creationId xmlns:a16="http://schemas.microsoft.com/office/drawing/2014/main" xmlns="" id="{A8046823-75F8-4377-8078-33F23F37E2ED}"/>
                </a:ext>
              </a:extLst>
            </p:cNvPr>
            <p:cNvSpPr>
              <a:spLocks/>
            </p:cNvSpPr>
            <p:nvPr userDrawn="1"/>
          </p:nvSpPr>
          <p:spPr bwMode="auto">
            <a:xfrm>
              <a:off x="1595" y="3239"/>
              <a:ext cx="68" cy="90"/>
            </a:xfrm>
            <a:custGeom>
              <a:avLst/>
              <a:gdLst>
                <a:gd name="T0" fmla="*/ 16 w 68"/>
                <a:gd name="T1" fmla="*/ 15 h 90"/>
                <a:gd name="T2" fmla="*/ 16 w 68"/>
                <a:gd name="T3" fmla="*/ 15 h 90"/>
                <a:gd name="T4" fmla="*/ 19 w 68"/>
                <a:gd name="T5" fmla="*/ 2 h 90"/>
                <a:gd name="T6" fmla="*/ 33 w 68"/>
                <a:gd name="T7" fmla="*/ 2 h 90"/>
                <a:gd name="T8" fmla="*/ 31 w 68"/>
                <a:gd name="T9" fmla="*/ 16 h 90"/>
                <a:gd name="T10" fmla="*/ 31 w 68"/>
                <a:gd name="T11" fmla="*/ 16 h 90"/>
                <a:gd name="T12" fmla="*/ 31 w 68"/>
                <a:gd name="T13" fmla="*/ 16 h 90"/>
                <a:gd name="T14" fmla="*/ 36 w 68"/>
                <a:gd name="T15" fmla="*/ 10 h 90"/>
                <a:gd name="T16" fmla="*/ 43 w 68"/>
                <a:gd name="T17" fmla="*/ 4 h 90"/>
                <a:gd name="T18" fmla="*/ 51 w 68"/>
                <a:gd name="T19" fmla="*/ 2 h 90"/>
                <a:gd name="T20" fmla="*/ 62 w 68"/>
                <a:gd name="T21" fmla="*/ 0 h 90"/>
                <a:gd name="T22" fmla="*/ 62 w 68"/>
                <a:gd name="T23" fmla="*/ 0 h 90"/>
                <a:gd name="T24" fmla="*/ 64 w 68"/>
                <a:gd name="T25" fmla="*/ 0 h 90"/>
                <a:gd name="T26" fmla="*/ 68 w 68"/>
                <a:gd name="T27" fmla="*/ 2 h 90"/>
                <a:gd name="T28" fmla="*/ 64 w 68"/>
                <a:gd name="T29" fmla="*/ 16 h 90"/>
                <a:gd name="T30" fmla="*/ 64 w 68"/>
                <a:gd name="T31" fmla="*/ 16 h 90"/>
                <a:gd name="T32" fmla="*/ 58 w 68"/>
                <a:gd name="T33" fmla="*/ 14 h 90"/>
                <a:gd name="T34" fmla="*/ 58 w 68"/>
                <a:gd name="T35" fmla="*/ 14 h 90"/>
                <a:gd name="T36" fmla="*/ 51 w 68"/>
                <a:gd name="T37" fmla="*/ 15 h 90"/>
                <a:gd name="T38" fmla="*/ 44 w 68"/>
                <a:gd name="T39" fmla="*/ 18 h 90"/>
                <a:gd name="T40" fmla="*/ 40 w 68"/>
                <a:gd name="T41" fmla="*/ 22 h 90"/>
                <a:gd name="T42" fmla="*/ 35 w 68"/>
                <a:gd name="T43" fmla="*/ 26 h 90"/>
                <a:gd name="T44" fmla="*/ 32 w 68"/>
                <a:gd name="T45" fmla="*/ 31 h 90"/>
                <a:gd name="T46" fmla="*/ 29 w 68"/>
                <a:gd name="T47" fmla="*/ 37 h 90"/>
                <a:gd name="T48" fmla="*/ 25 w 68"/>
                <a:gd name="T49" fmla="*/ 47 h 90"/>
                <a:gd name="T50" fmla="*/ 17 w 68"/>
                <a:gd name="T51" fmla="*/ 90 h 90"/>
                <a:gd name="T52" fmla="*/ 0 w 68"/>
                <a:gd name="T53" fmla="*/ 90 h 90"/>
                <a:gd name="T54" fmla="*/ 16 w 68"/>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90">
                  <a:moveTo>
                    <a:pt x="16" y="15"/>
                  </a:moveTo>
                  <a:lnTo>
                    <a:pt x="16" y="15"/>
                  </a:lnTo>
                  <a:lnTo>
                    <a:pt x="19" y="2"/>
                  </a:lnTo>
                  <a:lnTo>
                    <a:pt x="33" y="2"/>
                  </a:lnTo>
                  <a:lnTo>
                    <a:pt x="31" y="16"/>
                  </a:lnTo>
                  <a:lnTo>
                    <a:pt x="31" y="16"/>
                  </a:lnTo>
                  <a:lnTo>
                    <a:pt x="31" y="16"/>
                  </a:lnTo>
                  <a:lnTo>
                    <a:pt x="36" y="10"/>
                  </a:lnTo>
                  <a:lnTo>
                    <a:pt x="43" y="4"/>
                  </a:lnTo>
                  <a:lnTo>
                    <a:pt x="51" y="2"/>
                  </a:lnTo>
                  <a:lnTo>
                    <a:pt x="62" y="0"/>
                  </a:lnTo>
                  <a:lnTo>
                    <a:pt x="62" y="0"/>
                  </a:lnTo>
                  <a:lnTo>
                    <a:pt x="64" y="0"/>
                  </a:lnTo>
                  <a:lnTo>
                    <a:pt x="68" y="2"/>
                  </a:lnTo>
                  <a:lnTo>
                    <a:pt x="64" y="16"/>
                  </a:lnTo>
                  <a:lnTo>
                    <a:pt x="64" y="16"/>
                  </a:lnTo>
                  <a:lnTo>
                    <a:pt x="58" y="14"/>
                  </a:lnTo>
                  <a:lnTo>
                    <a:pt x="58" y="14"/>
                  </a:lnTo>
                  <a:lnTo>
                    <a:pt x="51" y="15"/>
                  </a:lnTo>
                  <a:lnTo>
                    <a:pt x="44" y="18"/>
                  </a:lnTo>
                  <a:lnTo>
                    <a:pt x="40" y="22"/>
                  </a:lnTo>
                  <a:lnTo>
                    <a:pt x="35" y="26"/>
                  </a:lnTo>
                  <a:lnTo>
                    <a:pt x="32" y="31"/>
                  </a:lnTo>
                  <a:lnTo>
                    <a:pt x="29" y="37"/>
                  </a:lnTo>
                  <a:lnTo>
                    <a:pt x="25" y="47"/>
                  </a:lnTo>
                  <a:lnTo>
                    <a:pt x="17"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 name="Freeform 16">
              <a:extLst>
                <a:ext uri="{FF2B5EF4-FFF2-40B4-BE49-F238E27FC236}">
                  <a16:creationId xmlns:a16="http://schemas.microsoft.com/office/drawing/2014/main" xmlns="" id="{75CBED6A-B3D0-42BF-B7EE-FB015BB9826E}"/>
                </a:ext>
              </a:extLst>
            </p:cNvPr>
            <p:cNvSpPr>
              <a:spLocks noEditPoints="1"/>
            </p:cNvSpPr>
            <p:nvPr userDrawn="1"/>
          </p:nvSpPr>
          <p:spPr bwMode="auto">
            <a:xfrm>
              <a:off x="1665" y="3239"/>
              <a:ext cx="80" cy="91"/>
            </a:xfrm>
            <a:custGeom>
              <a:avLst/>
              <a:gdLst>
                <a:gd name="T0" fmla="*/ 67 w 80"/>
                <a:gd name="T1" fmla="*/ 89 h 91"/>
                <a:gd name="T2" fmla="*/ 40 w 80"/>
                <a:gd name="T3" fmla="*/ 91 h 91"/>
                <a:gd name="T4" fmla="*/ 32 w 80"/>
                <a:gd name="T5" fmla="*/ 91 h 91"/>
                <a:gd name="T6" fmla="*/ 18 w 80"/>
                <a:gd name="T7" fmla="*/ 87 h 91"/>
                <a:gd name="T8" fmla="*/ 6 w 80"/>
                <a:gd name="T9" fmla="*/ 78 h 91"/>
                <a:gd name="T10" fmla="*/ 1 w 80"/>
                <a:gd name="T11" fmla="*/ 63 h 91"/>
                <a:gd name="T12" fmla="*/ 0 w 80"/>
                <a:gd name="T13" fmla="*/ 53 h 91"/>
                <a:gd name="T14" fmla="*/ 2 w 80"/>
                <a:gd name="T15" fmla="*/ 34 h 91"/>
                <a:gd name="T16" fmla="*/ 12 w 80"/>
                <a:gd name="T17" fmla="*/ 18 h 91"/>
                <a:gd name="T18" fmla="*/ 26 w 80"/>
                <a:gd name="T19" fmla="*/ 4 h 91"/>
                <a:gd name="T20" fmla="*/ 48 w 80"/>
                <a:gd name="T21" fmla="*/ 0 h 91"/>
                <a:gd name="T22" fmla="*/ 55 w 80"/>
                <a:gd name="T23" fmla="*/ 0 h 91"/>
                <a:gd name="T24" fmla="*/ 68 w 80"/>
                <a:gd name="T25" fmla="*/ 6 h 91"/>
                <a:gd name="T26" fmla="*/ 76 w 80"/>
                <a:gd name="T27" fmla="*/ 14 h 91"/>
                <a:gd name="T28" fmla="*/ 80 w 80"/>
                <a:gd name="T29" fmla="*/ 26 h 91"/>
                <a:gd name="T30" fmla="*/ 80 w 80"/>
                <a:gd name="T31" fmla="*/ 34 h 91"/>
                <a:gd name="T32" fmla="*/ 79 w 80"/>
                <a:gd name="T33" fmla="*/ 50 h 91"/>
                <a:gd name="T34" fmla="*/ 17 w 80"/>
                <a:gd name="T35" fmla="*/ 50 h 91"/>
                <a:gd name="T36" fmla="*/ 17 w 80"/>
                <a:gd name="T37" fmla="*/ 55 h 91"/>
                <a:gd name="T38" fmla="*/ 18 w 80"/>
                <a:gd name="T39" fmla="*/ 67 h 91"/>
                <a:gd name="T40" fmla="*/ 24 w 80"/>
                <a:gd name="T41" fmla="*/ 74 h 91"/>
                <a:gd name="T42" fmla="*/ 33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5 w 80"/>
                <a:gd name="T55" fmla="*/ 15 h 91"/>
                <a:gd name="T56" fmla="*/ 45 w 80"/>
                <a:gd name="T57" fmla="*/ 14 h 91"/>
                <a:gd name="T58" fmla="*/ 37 w 80"/>
                <a:gd name="T59" fmla="*/ 15 h 91"/>
                <a:gd name="T60" fmla="*/ 29 w 80"/>
                <a:gd name="T61" fmla="*/ 20 h 91"/>
                <a:gd name="T62" fmla="*/ 18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7" y="89"/>
                  </a:moveTo>
                  <a:lnTo>
                    <a:pt x="67" y="89"/>
                  </a:lnTo>
                  <a:lnTo>
                    <a:pt x="53" y="91"/>
                  </a:lnTo>
                  <a:lnTo>
                    <a:pt x="40" y="91"/>
                  </a:lnTo>
                  <a:lnTo>
                    <a:pt x="40" y="91"/>
                  </a:lnTo>
                  <a:lnTo>
                    <a:pt x="32" y="91"/>
                  </a:lnTo>
                  <a:lnTo>
                    <a:pt x="25" y="90"/>
                  </a:lnTo>
                  <a:lnTo>
                    <a:pt x="18" y="87"/>
                  </a:lnTo>
                  <a:lnTo>
                    <a:pt x="12" y="83"/>
                  </a:lnTo>
                  <a:lnTo>
                    <a:pt x="6" y="78"/>
                  </a:lnTo>
                  <a:lnTo>
                    <a:pt x="2" y="71"/>
                  </a:lnTo>
                  <a:lnTo>
                    <a:pt x="1" y="63"/>
                  </a:lnTo>
                  <a:lnTo>
                    <a:pt x="0" y="53"/>
                  </a:lnTo>
                  <a:lnTo>
                    <a:pt x="0" y="53"/>
                  </a:lnTo>
                  <a:lnTo>
                    <a:pt x="1" y="43"/>
                  </a:lnTo>
                  <a:lnTo>
                    <a:pt x="2" y="34"/>
                  </a:lnTo>
                  <a:lnTo>
                    <a:pt x="6" y="26"/>
                  </a:lnTo>
                  <a:lnTo>
                    <a:pt x="12" y="18"/>
                  </a:lnTo>
                  <a:lnTo>
                    <a:pt x="18" y="10"/>
                  </a:lnTo>
                  <a:lnTo>
                    <a:pt x="26" y="4"/>
                  </a:lnTo>
                  <a:lnTo>
                    <a:pt x="37" y="2"/>
                  </a:lnTo>
                  <a:lnTo>
                    <a:pt x="48" y="0"/>
                  </a:lnTo>
                  <a:lnTo>
                    <a:pt x="48" y="0"/>
                  </a:lnTo>
                  <a:lnTo>
                    <a:pt x="55" y="0"/>
                  </a:lnTo>
                  <a:lnTo>
                    <a:pt x="61" y="3"/>
                  </a:lnTo>
                  <a:lnTo>
                    <a:pt x="68" y="6"/>
                  </a:lnTo>
                  <a:lnTo>
                    <a:pt x="72" y="10"/>
                  </a:lnTo>
                  <a:lnTo>
                    <a:pt x="76" y="14"/>
                  </a:lnTo>
                  <a:lnTo>
                    <a:pt x="79" y="19"/>
                  </a:lnTo>
                  <a:lnTo>
                    <a:pt x="80" y="26"/>
                  </a:lnTo>
                  <a:lnTo>
                    <a:pt x="80" y="34"/>
                  </a:lnTo>
                  <a:lnTo>
                    <a:pt x="80" y="34"/>
                  </a:lnTo>
                  <a:lnTo>
                    <a:pt x="80" y="42"/>
                  </a:lnTo>
                  <a:lnTo>
                    <a:pt x="79" y="50"/>
                  </a:lnTo>
                  <a:lnTo>
                    <a:pt x="17" y="50"/>
                  </a:lnTo>
                  <a:lnTo>
                    <a:pt x="17" y="50"/>
                  </a:lnTo>
                  <a:lnTo>
                    <a:pt x="17" y="55"/>
                  </a:lnTo>
                  <a:lnTo>
                    <a:pt x="17" y="55"/>
                  </a:lnTo>
                  <a:lnTo>
                    <a:pt x="17" y="62"/>
                  </a:lnTo>
                  <a:lnTo>
                    <a:pt x="18" y="67"/>
                  </a:lnTo>
                  <a:lnTo>
                    <a:pt x="21" y="71"/>
                  </a:lnTo>
                  <a:lnTo>
                    <a:pt x="24" y="74"/>
                  </a:lnTo>
                  <a:lnTo>
                    <a:pt x="28" y="77"/>
                  </a:lnTo>
                  <a:lnTo>
                    <a:pt x="33" y="78"/>
                  </a:lnTo>
                  <a:lnTo>
                    <a:pt x="44" y="79"/>
                  </a:lnTo>
                  <a:lnTo>
                    <a:pt x="44" y="79"/>
                  </a:lnTo>
                  <a:lnTo>
                    <a:pt x="56" y="78"/>
                  </a:lnTo>
                  <a:lnTo>
                    <a:pt x="68" y="74"/>
                  </a:lnTo>
                  <a:lnTo>
                    <a:pt x="67" y="89"/>
                  </a:lnTo>
                  <a:close/>
                  <a:moveTo>
                    <a:pt x="64" y="38"/>
                  </a:moveTo>
                  <a:lnTo>
                    <a:pt x="64" y="38"/>
                  </a:lnTo>
                  <a:lnTo>
                    <a:pt x="64" y="31"/>
                  </a:lnTo>
                  <a:lnTo>
                    <a:pt x="64" y="31"/>
                  </a:lnTo>
                  <a:lnTo>
                    <a:pt x="63" y="24"/>
                  </a:lnTo>
                  <a:lnTo>
                    <a:pt x="60" y="18"/>
                  </a:lnTo>
                  <a:lnTo>
                    <a:pt x="55" y="15"/>
                  </a:lnTo>
                  <a:lnTo>
                    <a:pt x="45" y="14"/>
                  </a:lnTo>
                  <a:lnTo>
                    <a:pt x="45" y="14"/>
                  </a:lnTo>
                  <a:lnTo>
                    <a:pt x="41" y="14"/>
                  </a:lnTo>
                  <a:lnTo>
                    <a:pt x="37" y="15"/>
                  </a:lnTo>
                  <a:lnTo>
                    <a:pt x="32" y="18"/>
                  </a:lnTo>
                  <a:lnTo>
                    <a:pt x="29" y="20"/>
                  </a:lnTo>
                  <a:lnTo>
                    <a:pt x="22" y="29"/>
                  </a:lnTo>
                  <a:lnTo>
                    <a:pt x="18"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 name="Freeform 17">
              <a:extLst>
                <a:ext uri="{FF2B5EF4-FFF2-40B4-BE49-F238E27FC236}">
                  <a16:creationId xmlns:a16="http://schemas.microsoft.com/office/drawing/2014/main" xmlns="" id="{4073D8E7-AC06-48CB-84A1-BA0ED5E40300}"/>
                </a:ext>
              </a:extLst>
            </p:cNvPr>
            <p:cNvSpPr>
              <a:spLocks noEditPoints="1"/>
            </p:cNvSpPr>
            <p:nvPr userDrawn="1"/>
          </p:nvSpPr>
          <p:spPr bwMode="auto">
            <a:xfrm>
              <a:off x="1804" y="3239"/>
              <a:ext cx="81" cy="91"/>
            </a:xfrm>
            <a:custGeom>
              <a:avLst/>
              <a:gdLst>
                <a:gd name="T0" fmla="*/ 22 w 81"/>
                <a:gd name="T1" fmla="*/ 4 h 91"/>
                <a:gd name="T2" fmla="*/ 46 w 81"/>
                <a:gd name="T3" fmla="*/ 0 h 91"/>
                <a:gd name="T4" fmla="*/ 58 w 81"/>
                <a:gd name="T5" fmla="*/ 2 h 91"/>
                <a:gd name="T6" fmla="*/ 70 w 81"/>
                <a:gd name="T7" fmla="*/ 6 h 91"/>
                <a:gd name="T8" fmla="*/ 78 w 81"/>
                <a:gd name="T9" fmla="*/ 15 h 91"/>
                <a:gd name="T10" fmla="*/ 81 w 81"/>
                <a:gd name="T11" fmla="*/ 29 h 91"/>
                <a:gd name="T12" fmla="*/ 79 w 81"/>
                <a:gd name="T13" fmla="*/ 42 h 91"/>
                <a:gd name="T14" fmla="*/ 74 w 81"/>
                <a:gd name="T15" fmla="*/ 66 h 91"/>
                <a:gd name="T16" fmla="*/ 55 w 81"/>
                <a:gd name="T17" fmla="*/ 90 h 91"/>
                <a:gd name="T18" fmla="*/ 58 w 81"/>
                <a:gd name="T19" fmla="*/ 75 h 91"/>
                <a:gd name="T20" fmla="*/ 58 w 81"/>
                <a:gd name="T21" fmla="*/ 75 h 91"/>
                <a:gd name="T22" fmla="*/ 46 w 81"/>
                <a:gd name="T23" fmla="*/ 87 h 91"/>
                <a:gd name="T24" fmla="*/ 28 w 81"/>
                <a:gd name="T25" fmla="*/ 91 h 91"/>
                <a:gd name="T26" fmla="*/ 18 w 81"/>
                <a:gd name="T27" fmla="*/ 90 h 91"/>
                <a:gd name="T28" fmla="*/ 10 w 81"/>
                <a:gd name="T29" fmla="*/ 86 h 91"/>
                <a:gd name="T30" fmla="*/ 3 w 81"/>
                <a:gd name="T31" fmla="*/ 78 h 91"/>
                <a:gd name="T32" fmla="*/ 0 w 81"/>
                <a:gd name="T33" fmla="*/ 67 h 91"/>
                <a:gd name="T34" fmla="*/ 1 w 81"/>
                <a:gd name="T35" fmla="*/ 59 h 91"/>
                <a:gd name="T36" fmla="*/ 10 w 81"/>
                <a:gd name="T37" fmla="*/ 47 h 91"/>
                <a:gd name="T38" fmla="*/ 23 w 81"/>
                <a:gd name="T39" fmla="*/ 39 h 91"/>
                <a:gd name="T40" fmla="*/ 42 w 81"/>
                <a:gd name="T41" fmla="*/ 37 h 91"/>
                <a:gd name="T42" fmla="*/ 52 w 81"/>
                <a:gd name="T43" fmla="*/ 35 h 91"/>
                <a:gd name="T44" fmla="*/ 65 w 81"/>
                <a:gd name="T45" fmla="*/ 37 h 91"/>
                <a:gd name="T46" fmla="*/ 66 w 81"/>
                <a:gd name="T47" fmla="*/ 31 h 91"/>
                <a:gd name="T48" fmla="*/ 63 w 81"/>
                <a:gd name="T49" fmla="*/ 23 h 91"/>
                <a:gd name="T50" fmla="*/ 59 w 81"/>
                <a:gd name="T51" fmla="*/ 18 h 91"/>
                <a:gd name="T52" fmla="*/ 44 w 81"/>
                <a:gd name="T53" fmla="*/ 14 h 91"/>
                <a:gd name="T54" fmla="*/ 38 w 81"/>
                <a:gd name="T55" fmla="*/ 14 h 91"/>
                <a:gd name="T56" fmla="*/ 24 w 81"/>
                <a:gd name="T57" fmla="*/ 18 h 91"/>
                <a:gd name="T58" fmla="*/ 22 w 81"/>
                <a:gd name="T59" fmla="*/ 4 h 91"/>
                <a:gd name="T60" fmla="*/ 48 w 81"/>
                <a:gd name="T61" fmla="*/ 47 h 91"/>
                <a:gd name="T62" fmla="*/ 39 w 81"/>
                <a:gd name="T63" fmla="*/ 49 h 91"/>
                <a:gd name="T64" fmla="*/ 24 w 81"/>
                <a:gd name="T65" fmla="*/ 54 h 91"/>
                <a:gd name="T66" fmla="*/ 19 w 81"/>
                <a:gd name="T67" fmla="*/ 62 h 91"/>
                <a:gd name="T68" fmla="*/ 18 w 81"/>
                <a:gd name="T69" fmla="*/ 67 h 91"/>
                <a:gd name="T70" fmla="*/ 22 w 81"/>
                <a:gd name="T71" fmla="*/ 75 h 91"/>
                <a:gd name="T72" fmla="*/ 32 w 81"/>
                <a:gd name="T73" fmla="*/ 79 h 91"/>
                <a:gd name="T74" fmla="*/ 38 w 81"/>
                <a:gd name="T75" fmla="*/ 78 h 91"/>
                <a:gd name="T76" fmla="*/ 48 w 81"/>
                <a:gd name="T77" fmla="*/ 73 h 91"/>
                <a:gd name="T78" fmla="*/ 55 w 81"/>
                <a:gd name="T79" fmla="*/ 65 h 91"/>
                <a:gd name="T80" fmla="*/ 60 w 81"/>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91">
                  <a:moveTo>
                    <a:pt x="22" y="4"/>
                  </a:moveTo>
                  <a:lnTo>
                    <a:pt x="22" y="4"/>
                  </a:lnTo>
                  <a:lnTo>
                    <a:pt x="34" y="2"/>
                  </a:lnTo>
                  <a:lnTo>
                    <a:pt x="46" y="0"/>
                  </a:lnTo>
                  <a:lnTo>
                    <a:pt x="46" y="0"/>
                  </a:lnTo>
                  <a:lnTo>
                    <a:pt x="58" y="2"/>
                  </a:lnTo>
                  <a:lnTo>
                    <a:pt x="65" y="3"/>
                  </a:lnTo>
                  <a:lnTo>
                    <a:pt x="70" y="6"/>
                  </a:lnTo>
                  <a:lnTo>
                    <a:pt x="74" y="10"/>
                  </a:lnTo>
                  <a:lnTo>
                    <a:pt x="78" y="15"/>
                  </a:lnTo>
                  <a:lnTo>
                    <a:pt x="79" y="20"/>
                  </a:lnTo>
                  <a:lnTo>
                    <a:pt x="81" y="29"/>
                  </a:lnTo>
                  <a:lnTo>
                    <a:pt x="81" y="29"/>
                  </a:lnTo>
                  <a:lnTo>
                    <a:pt x="79" y="42"/>
                  </a:lnTo>
                  <a:lnTo>
                    <a:pt x="79" y="42"/>
                  </a:lnTo>
                  <a:lnTo>
                    <a:pt x="74" y="66"/>
                  </a:lnTo>
                  <a:lnTo>
                    <a:pt x="70" y="90"/>
                  </a:lnTo>
                  <a:lnTo>
                    <a:pt x="55" y="90"/>
                  </a:lnTo>
                  <a:lnTo>
                    <a:pt x="55" y="90"/>
                  </a:lnTo>
                  <a:lnTo>
                    <a:pt x="58" y="75"/>
                  </a:lnTo>
                  <a:lnTo>
                    <a:pt x="58" y="75"/>
                  </a:lnTo>
                  <a:lnTo>
                    <a:pt x="58" y="75"/>
                  </a:lnTo>
                  <a:lnTo>
                    <a:pt x="52" y="82"/>
                  </a:lnTo>
                  <a:lnTo>
                    <a:pt x="46" y="87"/>
                  </a:lnTo>
                  <a:lnTo>
                    <a:pt x="38" y="91"/>
                  </a:lnTo>
                  <a:lnTo>
                    <a:pt x="28" y="91"/>
                  </a:lnTo>
                  <a:lnTo>
                    <a:pt x="28" y="91"/>
                  </a:lnTo>
                  <a:lnTo>
                    <a:pt x="18" y="90"/>
                  </a:lnTo>
                  <a:lnTo>
                    <a:pt x="14" y="89"/>
                  </a:lnTo>
                  <a:lnTo>
                    <a:pt x="10" y="86"/>
                  </a:lnTo>
                  <a:lnTo>
                    <a:pt x="5" y="82"/>
                  </a:lnTo>
                  <a:lnTo>
                    <a:pt x="3" y="78"/>
                  </a:lnTo>
                  <a:lnTo>
                    <a:pt x="1" y="74"/>
                  </a:lnTo>
                  <a:lnTo>
                    <a:pt x="0" y="67"/>
                  </a:lnTo>
                  <a:lnTo>
                    <a:pt x="0" y="67"/>
                  </a:lnTo>
                  <a:lnTo>
                    <a:pt x="1" y="59"/>
                  </a:lnTo>
                  <a:lnTo>
                    <a:pt x="4" y="53"/>
                  </a:lnTo>
                  <a:lnTo>
                    <a:pt x="10" y="47"/>
                  </a:lnTo>
                  <a:lnTo>
                    <a:pt x="15" y="42"/>
                  </a:lnTo>
                  <a:lnTo>
                    <a:pt x="23" y="39"/>
                  </a:lnTo>
                  <a:lnTo>
                    <a:pt x="32" y="38"/>
                  </a:lnTo>
                  <a:lnTo>
                    <a:pt x="42" y="37"/>
                  </a:lnTo>
                  <a:lnTo>
                    <a:pt x="52" y="35"/>
                  </a:lnTo>
                  <a:lnTo>
                    <a:pt x="52" y="35"/>
                  </a:lnTo>
                  <a:lnTo>
                    <a:pt x="65" y="37"/>
                  </a:lnTo>
                  <a:lnTo>
                    <a:pt x="65" y="37"/>
                  </a:lnTo>
                  <a:lnTo>
                    <a:pt x="66" y="31"/>
                  </a:lnTo>
                  <a:lnTo>
                    <a:pt x="66" y="31"/>
                  </a:lnTo>
                  <a:lnTo>
                    <a:pt x="65" y="26"/>
                  </a:lnTo>
                  <a:lnTo>
                    <a:pt x="63" y="23"/>
                  </a:lnTo>
                  <a:lnTo>
                    <a:pt x="62" y="19"/>
                  </a:lnTo>
                  <a:lnTo>
                    <a:pt x="59" y="18"/>
                  </a:lnTo>
                  <a:lnTo>
                    <a:pt x="54" y="14"/>
                  </a:lnTo>
                  <a:lnTo>
                    <a:pt x="44" y="14"/>
                  </a:lnTo>
                  <a:lnTo>
                    <a:pt x="44" y="14"/>
                  </a:lnTo>
                  <a:lnTo>
                    <a:pt x="38" y="14"/>
                  </a:lnTo>
                  <a:lnTo>
                    <a:pt x="31" y="15"/>
                  </a:lnTo>
                  <a:lnTo>
                    <a:pt x="24" y="18"/>
                  </a:lnTo>
                  <a:lnTo>
                    <a:pt x="18" y="20"/>
                  </a:lnTo>
                  <a:lnTo>
                    <a:pt x="22" y="4"/>
                  </a:lnTo>
                  <a:close/>
                  <a:moveTo>
                    <a:pt x="60" y="47"/>
                  </a:moveTo>
                  <a:lnTo>
                    <a:pt x="48" y="47"/>
                  </a:lnTo>
                  <a:lnTo>
                    <a:pt x="48" y="47"/>
                  </a:lnTo>
                  <a:lnTo>
                    <a:pt x="39" y="49"/>
                  </a:lnTo>
                  <a:lnTo>
                    <a:pt x="28" y="51"/>
                  </a:lnTo>
                  <a:lnTo>
                    <a:pt x="24" y="54"/>
                  </a:lnTo>
                  <a:lnTo>
                    <a:pt x="20" y="58"/>
                  </a:lnTo>
                  <a:lnTo>
                    <a:pt x="19" y="62"/>
                  </a:lnTo>
                  <a:lnTo>
                    <a:pt x="18" y="67"/>
                  </a:lnTo>
                  <a:lnTo>
                    <a:pt x="18" y="67"/>
                  </a:lnTo>
                  <a:lnTo>
                    <a:pt x="19" y="73"/>
                  </a:lnTo>
                  <a:lnTo>
                    <a:pt x="22" y="75"/>
                  </a:lnTo>
                  <a:lnTo>
                    <a:pt x="27" y="78"/>
                  </a:lnTo>
                  <a:lnTo>
                    <a:pt x="32" y="79"/>
                  </a:lnTo>
                  <a:lnTo>
                    <a:pt x="32" y="79"/>
                  </a:lnTo>
                  <a:lnTo>
                    <a:pt x="38" y="78"/>
                  </a:lnTo>
                  <a:lnTo>
                    <a:pt x="43" y="77"/>
                  </a:lnTo>
                  <a:lnTo>
                    <a:pt x="48" y="73"/>
                  </a:lnTo>
                  <a:lnTo>
                    <a:pt x="52"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 name="Freeform 18">
              <a:extLst>
                <a:ext uri="{FF2B5EF4-FFF2-40B4-BE49-F238E27FC236}">
                  <a16:creationId xmlns:a16="http://schemas.microsoft.com/office/drawing/2014/main" xmlns="" id="{AF995F01-1BFF-47C6-9C3A-5547ECED302B}"/>
                </a:ext>
              </a:extLst>
            </p:cNvPr>
            <p:cNvSpPr>
              <a:spLocks/>
            </p:cNvSpPr>
            <p:nvPr userDrawn="1"/>
          </p:nvSpPr>
          <p:spPr bwMode="auto">
            <a:xfrm>
              <a:off x="1906"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6 w 63"/>
                <a:gd name="T21" fmla="*/ 94 h 115"/>
                <a:gd name="T22" fmla="*/ 26 w 63"/>
                <a:gd name="T23" fmla="*/ 94 h 115"/>
                <a:gd name="T24" fmla="*/ 26 w 63"/>
                <a:gd name="T25" fmla="*/ 98 h 115"/>
                <a:gd name="T26" fmla="*/ 28 w 63"/>
                <a:gd name="T27" fmla="*/ 101 h 115"/>
                <a:gd name="T28" fmla="*/ 31 w 63"/>
                <a:gd name="T29" fmla="*/ 102 h 115"/>
                <a:gd name="T30" fmla="*/ 36 w 63"/>
                <a:gd name="T31" fmla="*/ 103 h 115"/>
                <a:gd name="T32" fmla="*/ 36 w 63"/>
                <a:gd name="T33" fmla="*/ 103 h 115"/>
                <a:gd name="T34" fmla="*/ 43 w 63"/>
                <a:gd name="T35" fmla="*/ 102 h 115"/>
                <a:gd name="T36" fmla="*/ 48 w 63"/>
                <a:gd name="T37" fmla="*/ 101 h 115"/>
                <a:gd name="T38" fmla="*/ 46 w 63"/>
                <a:gd name="T39" fmla="*/ 114 h 115"/>
                <a:gd name="T40" fmla="*/ 46 w 63"/>
                <a:gd name="T41" fmla="*/ 114 h 115"/>
                <a:gd name="T42" fmla="*/ 38 w 63"/>
                <a:gd name="T43" fmla="*/ 115 h 115"/>
                <a:gd name="T44" fmla="*/ 30 w 63"/>
                <a:gd name="T45" fmla="*/ 115 h 115"/>
                <a:gd name="T46" fmla="*/ 30 w 63"/>
                <a:gd name="T47" fmla="*/ 115 h 115"/>
                <a:gd name="T48" fmla="*/ 24 w 63"/>
                <a:gd name="T49" fmla="*/ 115 h 115"/>
                <a:gd name="T50" fmla="*/ 20 w 63"/>
                <a:gd name="T51" fmla="*/ 114 h 115"/>
                <a:gd name="T52" fmla="*/ 16 w 63"/>
                <a:gd name="T53" fmla="*/ 113 h 115"/>
                <a:gd name="T54" fmla="*/ 14 w 63"/>
                <a:gd name="T55" fmla="*/ 110 h 115"/>
                <a:gd name="T56" fmla="*/ 9 w 63"/>
                <a:gd name="T57" fmla="*/ 103 h 115"/>
                <a:gd name="T58" fmla="*/ 9 w 63"/>
                <a:gd name="T59" fmla="*/ 97 h 115"/>
                <a:gd name="T60" fmla="*/ 9 w 63"/>
                <a:gd name="T61" fmla="*/ 97 h 115"/>
                <a:gd name="T62" fmla="*/ 9 w 63"/>
                <a:gd name="T63" fmla="*/ 86 h 115"/>
                <a:gd name="T64" fmla="*/ 12 w 63"/>
                <a:gd name="T65" fmla="*/ 77 h 115"/>
                <a:gd name="T66" fmla="*/ 19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6" y="94"/>
                  </a:lnTo>
                  <a:lnTo>
                    <a:pt x="26" y="94"/>
                  </a:lnTo>
                  <a:lnTo>
                    <a:pt x="26" y="98"/>
                  </a:lnTo>
                  <a:lnTo>
                    <a:pt x="28" y="101"/>
                  </a:lnTo>
                  <a:lnTo>
                    <a:pt x="31" y="102"/>
                  </a:lnTo>
                  <a:lnTo>
                    <a:pt x="36" y="103"/>
                  </a:lnTo>
                  <a:lnTo>
                    <a:pt x="36" y="103"/>
                  </a:lnTo>
                  <a:lnTo>
                    <a:pt x="43" y="102"/>
                  </a:lnTo>
                  <a:lnTo>
                    <a:pt x="48" y="101"/>
                  </a:lnTo>
                  <a:lnTo>
                    <a:pt x="46" y="114"/>
                  </a:lnTo>
                  <a:lnTo>
                    <a:pt x="46" y="114"/>
                  </a:lnTo>
                  <a:lnTo>
                    <a:pt x="38" y="115"/>
                  </a:lnTo>
                  <a:lnTo>
                    <a:pt x="30" y="115"/>
                  </a:lnTo>
                  <a:lnTo>
                    <a:pt x="30" y="115"/>
                  </a:lnTo>
                  <a:lnTo>
                    <a:pt x="24" y="115"/>
                  </a:lnTo>
                  <a:lnTo>
                    <a:pt x="20" y="114"/>
                  </a:lnTo>
                  <a:lnTo>
                    <a:pt x="16" y="113"/>
                  </a:lnTo>
                  <a:lnTo>
                    <a:pt x="14" y="110"/>
                  </a:lnTo>
                  <a:lnTo>
                    <a:pt x="9" y="103"/>
                  </a:lnTo>
                  <a:lnTo>
                    <a:pt x="9" y="97"/>
                  </a:lnTo>
                  <a:lnTo>
                    <a:pt x="9" y="97"/>
                  </a:lnTo>
                  <a:lnTo>
                    <a:pt x="9" y="86"/>
                  </a:lnTo>
                  <a:lnTo>
                    <a:pt x="12"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6" name="Freeform 19">
              <a:extLst>
                <a:ext uri="{FF2B5EF4-FFF2-40B4-BE49-F238E27FC236}">
                  <a16:creationId xmlns:a16="http://schemas.microsoft.com/office/drawing/2014/main" xmlns="" id="{3ABEB72C-B477-4B54-9DAC-2D637BFB6A78}"/>
                </a:ext>
              </a:extLst>
            </p:cNvPr>
            <p:cNvSpPr>
              <a:spLocks/>
            </p:cNvSpPr>
            <p:nvPr userDrawn="1"/>
          </p:nvSpPr>
          <p:spPr bwMode="auto">
            <a:xfrm>
              <a:off x="2021" y="3215"/>
              <a:ext cx="62" cy="115"/>
            </a:xfrm>
            <a:custGeom>
              <a:avLst/>
              <a:gdLst>
                <a:gd name="T0" fmla="*/ 3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60 w 62"/>
                <a:gd name="T13" fmla="*/ 39 h 115"/>
                <a:gd name="T14" fmla="*/ 35 w 62"/>
                <a:gd name="T15" fmla="*/ 39 h 115"/>
                <a:gd name="T16" fmla="*/ 27 w 62"/>
                <a:gd name="T17" fmla="*/ 77 h 115"/>
                <a:gd name="T18" fmla="*/ 27 w 62"/>
                <a:gd name="T19" fmla="*/ 77 h 115"/>
                <a:gd name="T20" fmla="*/ 25 w 62"/>
                <a:gd name="T21" fmla="*/ 94 h 115"/>
                <a:gd name="T22" fmla="*/ 25 w 62"/>
                <a:gd name="T23" fmla="*/ 94 h 115"/>
                <a:gd name="T24" fmla="*/ 26 w 62"/>
                <a:gd name="T25" fmla="*/ 98 h 115"/>
                <a:gd name="T26" fmla="*/ 27 w 62"/>
                <a:gd name="T27" fmla="*/ 101 h 115"/>
                <a:gd name="T28" fmla="*/ 31 w 62"/>
                <a:gd name="T29" fmla="*/ 102 h 115"/>
                <a:gd name="T30" fmla="*/ 37 w 62"/>
                <a:gd name="T31" fmla="*/ 103 h 115"/>
                <a:gd name="T32" fmla="*/ 37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5 w 62"/>
                <a:gd name="T49" fmla="*/ 115 h 115"/>
                <a:gd name="T50" fmla="*/ 21 w 62"/>
                <a:gd name="T51" fmla="*/ 114 h 115"/>
                <a:gd name="T52" fmla="*/ 17 w 62"/>
                <a:gd name="T53" fmla="*/ 113 h 115"/>
                <a:gd name="T54" fmla="*/ 14 w 62"/>
                <a:gd name="T55" fmla="*/ 110 h 115"/>
                <a:gd name="T56" fmla="*/ 10 w 62"/>
                <a:gd name="T57" fmla="*/ 103 h 115"/>
                <a:gd name="T58" fmla="*/ 9 w 62"/>
                <a:gd name="T59" fmla="*/ 97 h 115"/>
                <a:gd name="T60" fmla="*/ 9 w 62"/>
                <a:gd name="T61" fmla="*/ 97 h 115"/>
                <a:gd name="T62" fmla="*/ 10 w 62"/>
                <a:gd name="T63" fmla="*/ 86 h 115"/>
                <a:gd name="T64" fmla="*/ 11 w 62"/>
                <a:gd name="T65" fmla="*/ 77 h 115"/>
                <a:gd name="T66" fmla="*/ 19 w 62"/>
                <a:gd name="T67" fmla="*/ 39 h 115"/>
                <a:gd name="T68" fmla="*/ 0 w 62"/>
                <a:gd name="T69" fmla="*/ 39 h 115"/>
                <a:gd name="T70" fmla="*/ 3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3" y="26"/>
                  </a:moveTo>
                  <a:lnTo>
                    <a:pt x="22" y="26"/>
                  </a:lnTo>
                  <a:lnTo>
                    <a:pt x="26" y="6"/>
                  </a:lnTo>
                  <a:lnTo>
                    <a:pt x="43" y="0"/>
                  </a:lnTo>
                  <a:lnTo>
                    <a:pt x="38" y="26"/>
                  </a:lnTo>
                  <a:lnTo>
                    <a:pt x="62" y="26"/>
                  </a:lnTo>
                  <a:lnTo>
                    <a:pt x="60" y="39"/>
                  </a:lnTo>
                  <a:lnTo>
                    <a:pt x="35" y="39"/>
                  </a:lnTo>
                  <a:lnTo>
                    <a:pt x="27" y="77"/>
                  </a:lnTo>
                  <a:lnTo>
                    <a:pt x="27" y="77"/>
                  </a:lnTo>
                  <a:lnTo>
                    <a:pt x="25" y="94"/>
                  </a:lnTo>
                  <a:lnTo>
                    <a:pt x="25" y="94"/>
                  </a:lnTo>
                  <a:lnTo>
                    <a:pt x="26" y="98"/>
                  </a:lnTo>
                  <a:lnTo>
                    <a:pt x="27" y="101"/>
                  </a:lnTo>
                  <a:lnTo>
                    <a:pt x="31" y="102"/>
                  </a:lnTo>
                  <a:lnTo>
                    <a:pt x="37" y="103"/>
                  </a:lnTo>
                  <a:lnTo>
                    <a:pt x="37" y="103"/>
                  </a:lnTo>
                  <a:lnTo>
                    <a:pt x="42" y="102"/>
                  </a:lnTo>
                  <a:lnTo>
                    <a:pt x="47" y="101"/>
                  </a:lnTo>
                  <a:lnTo>
                    <a:pt x="46" y="114"/>
                  </a:lnTo>
                  <a:lnTo>
                    <a:pt x="46" y="114"/>
                  </a:lnTo>
                  <a:lnTo>
                    <a:pt x="38" y="115"/>
                  </a:lnTo>
                  <a:lnTo>
                    <a:pt x="30" y="115"/>
                  </a:lnTo>
                  <a:lnTo>
                    <a:pt x="30" y="115"/>
                  </a:lnTo>
                  <a:lnTo>
                    <a:pt x="25" y="115"/>
                  </a:lnTo>
                  <a:lnTo>
                    <a:pt x="21" y="114"/>
                  </a:lnTo>
                  <a:lnTo>
                    <a:pt x="17" y="113"/>
                  </a:lnTo>
                  <a:lnTo>
                    <a:pt x="14" y="110"/>
                  </a:lnTo>
                  <a:lnTo>
                    <a:pt x="10" y="103"/>
                  </a:lnTo>
                  <a:lnTo>
                    <a:pt x="9" y="97"/>
                  </a:lnTo>
                  <a:lnTo>
                    <a:pt x="9" y="97"/>
                  </a:lnTo>
                  <a:lnTo>
                    <a:pt x="10" y="86"/>
                  </a:lnTo>
                  <a:lnTo>
                    <a:pt x="11"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7" name="Freeform 20">
              <a:extLst>
                <a:ext uri="{FF2B5EF4-FFF2-40B4-BE49-F238E27FC236}">
                  <a16:creationId xmlns:a16="http://schemas.microsoft.com/office/drawing/2014/main" xmlns="" id="{E489DE63-1BCA-4E76-9336-7071743F247F}"/>
                </a:ext>
              </a:extLst>
            </p:cNvPr>
            <p:cNvSpPr>
              <a:spLocks/>
            </p:cNvSpPr>
            <p:nvPr userDrawn="1"/>
          </p:nvSpPr>
          <p:spPr bwMode="auto">
            <a:xfrm>
              <a:off x="2085" y="3201"/>
              <a:ext cx="88" cy="128"/>
            </a:xfrm>
            <a:custGeom>
              <a:avLst/>
              <a:gdLst>
                <a:gd name="T0" fmla="*/ 26 w 88"/>
                <a:gd name="T1" fmla="*/ 0 h 128"/>
                <a:gd name="T2" fmla="*/ 42 w 88"/>
                <a:gd name="T3" fmla="*/ 0 h 128"/>
                <a:gd name="T4" fmla="*/ 32 w 88"/>
                <a:gd name="T5" fmla="*/ 52 h 128"/>
                <a:gd name="T6" fmla="*/ 32 w 88"/>
                <a:gd name="T7" fmla="*/ 52 h 128"/>
                <a:gd name="T8" fmla="*/ 32 w 88"/>
                <a:gd name="T9" fmla="*/ 52 h 128"/>
                <a:gd name="T10" fmla="*/ 37 w 88"/>
                <a:gd name="T11" fmla="*/ 45 h 128"/>
                <a:gd name="T12" fmla="*/ 44 w 88"/>
                <a:gd name="T13" fmla="*/ 41 h 128"/>
                <a:gd name="T14" fmla="*/ 52 w 88"/>
                <a:gd name="T15" fmla="*/ 38 h 128"/>
                <a:gd name="T16" fmla="*/ 60 w 88"/>
                <a:gd name="T17" fmla="*/ 38 h 128"/>
                <a:gd name="T18" fmla="*/ 60 w 88"/>
                <a:gd name="T19" fmla="*/ 38 h 128"/>
                <a:gd name="T20" fmla="*/ 65 w 88"/>
                <a:gd name="T21" fmla="*/ 38 h 128"/>
                <a:gd name="T22" fmla="*/ 71 w 88"/>
                <a:gd name="T23" fmla="*/ 40 h 128"/>
                <a:gd name="T24" fmla="*/ 76 w 88"/>
                <a:gd name="T25" fmla="*/ 42 h 128"/>
                <a:gd name="T26" fmla="*/ 80 w 88"/>
                <a:gd name="T27" fmla="*/ 45 h 128"/>
                <a:gd name="T28" fmla="*/ 84 w 88"/>
                <a:gd name="T29" fmla="*/ 49 h 128"/>
                <a:gd name="T30" fmla="*/ 87 w 88"/>
                <a:gd name="T31" fmla="*/ 53 h 128"/>
                <a:gd name="T32" fmla="*/ 88 w 88"/>
                <a:gd name="T33" fmla="*/ 60 h 128"/>
                <a:gd name="T34" fmla="*/ 88 w 88"/>
                <a:gd name="T35" fmla="*/ 65 h 128"/>
                <a:gd name="T36" fmla="*/ 88 w 88"/>
                <a:gd name="T37" fmla="*/ 65 h 128"/>
                <a:gd name="T38" fmla="*/ 88 w 88"/>
                <a:gd name="T39" fmla="*/ 73 h 128"/>
                <a:gd name="T40" fmla="*/ 87 w 88"/>
                <a:gd name="T41" fmla="*/ 81 h 128"/>
                <a:gd name="T42" fmla="*/ 77 w 88"/>
                <a:gd name="T43" fmla="*/ 128 h 128"/>
                <a:gd name="T44" fmla="*/ 61 w 88"/>
                <a:gd name="T45" fmla="*/ 128 h 128"/>
                <a:gd name="T46" fmla="*/ 72 w 88"/>
                <a:gd name="T47" fmla="*/ 76 h 128"/>
                <a:gd name="T48" fmla="*/ 72 w 88"/>
                <a:gd name="T49" fmla="*/ 76 h 128"/>
                <a:gd name="T50" fmla="*/ 72 w 88"/>
                <a:gd name="T51" fmla="*/ 68 h 128"/>
                <a:gd name="T52" fmla="*/ 72 w 88"/>
                <a:gd name="T53" fmla="*/ 68 h 128"/>
                <a:gd name="T54" fmla="*/ 72 w 88"/>
                <a:gd name="T55" fmla="*/ 61 h 128"/>
                <a:gd name="T56" fmla="*/ 68 w 88"/>
                <a:gd name="T57" fmla="*/ 56 h 128"/>
                <a:gd name="T58" fmla="*/ 63 w 88"/>
                <a:gd name="T59" fmla="*/ 53 h 128"/>
                <a:gd name="T60" fmla="*/ 56 w 88"/>
                <a:gd name="T61" fmla="*/ 52 h 128"/>
                <a:gd name="T62" fmla="*/ 56 w 88"/>
                <a:gd name="T63" fmla="*/ 52 h 128"/>
                <a:gd name="T64" fmla="*/ 49 w 88"/>
                <a:gd name="T65" fmla="*/ 52 h 128"/>
                <a:gd name="T66" fmla="*/ 44 w 88"/>
                <a:gd name="T67" fmla="*/ 54 h 128"/>
                <a:gd name="T68" fmla="*/ 38 w 88"/>
                <a:gd name="T69" fmla="*/ 58 h 128"/>
                <a:gd name="T70" fmla="*/ 33 w 88"/>
                <a:gd name="T71" fmla="*/ 64 h 128"/>
                <a:gd name="T72" fmla="*/ 30 w 88"/>
                <a:gd name="T73" fmla="*/ 69 h 128"/>
                <a:gd name="T74" fmla="*/ 28 w 88"/>
                <a:gd name="T75" fmla="*/ 75 h 128"/>
                <a:gd name="T76" fmla="*/ 25 w 88"/>
                <a:gd name="T77" fmla="*/ 84 h 128"/>
                <a:gd name="T78" fmla="*/ 16 w 88"/>
                <a:gd name="T79" fmla="*/ 128 h 128"/>
                <a:gd name="T80" fmla="*/ 0 w 88"/>
                <a:gd name="T81" fmla="*/ 128 h 128"/>
                <a:gd name="T82" fmla="*/ 26 w 88"/>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28">
                  <a:moveTo>
                    <a:pt x="26" y="0"/>
                  </a:moveTo>
                  <a:lnTo>
                    <a:pt x="42" y="0"/>
                  </a:lnTo>
                  <a:lnTo>
                    <a:pt x="32" y="52"/>
                  </a:lnTo>
                  <a:lnTo>
                    <a:pt x="32" y="52"/>
                  </a:lnTo>
                  <a:lnTo>
                    <a:pt x="32" y="52"/>
                  </a:lnTo>
                  <a:lnTo>
                    <a:pt x="37" y="45"/>
                  </a:lnTo>
                  <a:lnTo>
                    <a:pt x="44" y="41"/>
                  </a:lnTo>
                  <a:lnTo>
                    <a:pt x="52" y="38"/>
                  </a:lnTo>
                  <a:lnTo>
                    <a:pt x="60" y="38"/>
                  </a:lnTo>
                  <a:lnTo>
                    <a:pt x="60" y="38"/>
                  </a:lnTo>
                  <a:lnTo>
                    <a:pt x="65" y="38"/>
                  </a:lnTo>
                  <a:lnTo>
                    <a:pt x="71" y="40"/>
                  </a:lnTo>
                  <a:lnTo>
                    <a:pt x="76" y="42"/>
                  </a:lnTo>
                  <a:lnTo>
                    <a:pt x="80" y="45"/>
                  </a:lnTo>
                  <a:lnTo>
                    <a:pt x="84" y="49"/>
                  </a:lnTo>
                  <a:lnTo>
                    <a:pt x="87" y="53"/>
                  </a:lnTo>
                  <a:lnTo>
                    <a:pt x="88" y="60"/>
                  </a:lnTo>
                  <a:lnTo>
                    <a:pt x="88" y="65"/>
                  </a:lnTo>
                  <a:lnTo>
                    <a:pt x="88" y="65"/>
                  </a:lnTo>
                  <a:lnTo>
                    <a:pt x="88" y="73"/>
                  </a:lnTo>
                  <a:lnTo>
                    <a:pt x="87" y="81"/>
                  </a:lnTo>
                  <a:lnTo>
                    <a:pt x="77" y="128"/>
                  </a:lnTo>
                  <a:lnTo>
                    <a:pt x="61" y="128"/>
                  </a:lnTo>
                  <a:lnTo>
                    <a:pt x="72" y="76"/>
                  </a:lnTo>
                  <a:lnTo>
                    <a:pt x="72" y="76"/>
                  </a:lnTo>
                  <a:lnTo>
                    <a:pt x="72" y="68"/>
                  </a:lnTo>
                  <a:lnTo>
                    <a:pt x="72" y="68"/>
                  </a:lnTo>
                  <a:lnTo>
                    <a:pt x="72" y="61"/>
                  </a:lnTo>
                  <a:lnTo>
                    <a:pt x="68" y="56"/>
                  </a:lnTo>
                  <a:lnTo>
                    <a:pt x="63" y="53"/>
                  </a:lnTo>
                  <a:lnTo>
                    <a:pt x="56" y="52"/>
                  </a:lnTo>
                  <a:lnTo>
                    <a:pt x="56" y="52"/>
                  </a:lnTo>
                  <a:lnTo>
                    <a:pt x="49" y="52"/>
                  </a:lnTo>
                  <a:lnTo>
                    <a:pt x="44" y="54"/>
                  </a:lnTo>
                  <a:lnTo>
                    <a:pt x="38" y="58"/>
                  </a:lnTo>
                  <a:lnTo>
                    <a:pt x="33" y="64"/>
                  </a:lnTo>
                  <a:lnTo>
                    <a:pt x="30" y="69"/>
                  </a:lnTo>
                  <a:lnTo>
                    <a:pt x="28" y="75"/>
                  </a:lnTo>
                  <a:lnTo>
                    <a:pt x="25" y="84"/>
                  </a:lnTo>
                  <a:lnTo>
                    <a:pt x="16" y="128"/>
                  </a:lnTo>
                  <a:lnTo>
                    <a:pt x="0" y="12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8" name="Freeform 21">
              <a:extLst>
                <a:ext uri="{FF2B5EF4-FFF2-40B4-BE49-F238E27FC236}">
                  <a16:creationId xmlns:a16="http://schemas.microsoft.com/office/drawing/2014/main" xmlns="" id="{9B4C11C9-EA8C-460E-9A94-A369DDE0A2D5}"/>
                </a:ext>
              </a:extLst>
            </p:cNvPr>
            <p:cNvSpPr>
              <a:spLocks noEditPoints="1"/>
            </p:cNvSpPr>
            <p:nvPr userDrawn="1"/>
          </p:nvSpPr>
          <p:spPr bwMode="auto">
            <a:xfrm>
              <a:off x="2192" y="3239"/>
              <a:ext cx="80" cy="91"/>
            </a:xfrm>
            <a:custGeom>
              <a:avLst/>
              <a:gdLst>
                <a:gd name="T0" fmla="*/ 66 w 80"/>
                <a:gd name="T1" fmla="*/ 89 h 91"/>
                <a:gd name="T2" fmla="*/ 40 w 80"/>
                <a:gd name="T3" fmla="*/ 91 h 91"/>
                <a:gd name="T4" fmla="*/ 32 w 80"/>
                <a:gd name="T5" fmla="*/ 91 h 91"/>
                <a:gd name="T6" fmla="*/ 17 w 80"/>
                <a:gd name="T7" fmla="*/ 87 h 91"/>
                <a:gd name="T8" fmla="*/ 7 w 80"/>
                <a:gd name="T9" fmla="*/ 78 h 91"/>
                <a:gd name="T10" fmla="*/ 0 w 80"/>
                <a:gd name="T11" fmla="*/ 63 h 91"/>
                <a:gd name="T12" fmla="*/ 0 w 80"/>
                <a:gd name="T13" fmla="*/ 53 h 91"/>
                <a:gd name="T14" fmla="*/ 3 w 80"/>
                <a:gd name="T15" fmla="*/ 34 h 91"/>
                <a:gd name="T16" fmla="*/ 12 w 80"/>
                <a:gd name="T17" fmla="*/ 18 h 91"/>
                <a:gd name="T18" fmla="*/ 27 w 80"/>
                <a:gd name="T19" fmla="*/ 4 h 91"/>
                <a:gd name="T20" fmla="*/ 47 w 80"/>
                <a:gd name="T21" fmla="*/ 0 h 91"/>
                <a:gd name="T22" fmla="*/ 55 w 80"/>
                <a:gd name="T23" fmla="*/ 0 h 91"/>
                <a:gd name="T24" fmla="*/ 67 w 80"/>
                <a:gd name="T25" fmla="*/ 6 h 91"/>
                <a:gd name="T26" fmla="*/ 75 w 80"/>
                <a:gd name="T27" fmla="*/ 14 h 91"/>
                <a:gd name="T28" fmla="*/ 80 w 80"/>
                <a:gd name="T29" fmla="*/ 26 h 91"/>
                <a:gd name="T30" fmla="*/ 80 w 80"/>
                <a:gd name="T31" fmla="*/ 34 h 91"/>
                <a:gd name="T32" fmla="*/ 79 w 80"/>
                <a:gd name="T33" fmla="*/ 50 h 91"/>
                <a:gd name="T34" fmla="*/ 17 w 80"/>
                <a:gd name="T35" fmla="*/ 50 h 91"/>
                <a:gd name="T36" fmla="*/ 16 w 80"/>
                <a:gd name="T37" fmla="*/ 55 h 91"/>
                <a:gd name="T38" fmla="*/ 19 w 80"/>
                <a:gd name="T39" fmla="*/ 67 h 91"/>
                <a:gd name="T40" fmla="*/ 24 w 80"/>
                <a:gd name="T41" fmla="*/ 74 h 91"/>
                <a:gd name="T42" fmla="*/ 32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4 w 80"/>
                <a:gd name="T55" fmla="*/ 15 h 91"/>
                <a:gd name="T56" fmla="*/ 45 w 80"/>
                <a:gd name="T57" fmla="*/ 14 h 91"/>
                <a:gd name="T58" fmla="*/ 36 w 80"/>
                <a:gd name="T59" fmla="*/ 15 h 91"/>
                <a:gd name="T60" fmla="*/ 28 w 80"/>
                <a:gd name="T61" fmla="*/ 20 h 91"/>
                <a:gd name="T62" fmla="*/ 19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6" y="89"/>
                  </a:moveTo>
                  <a:lnTo>
                    <a:pt x="66" y="89"/>
                  </a:lnTo>
                  <a:lnTo>
                    <a:pt x="52" y="91"/>
                  </a:lnTo>
                  <a:lnTo>
                    <a:pt x="40" y="91"/>
                  </a:lnTo>
                  <a:lnTo>
                    <a:pt x="40" y="91"/>
                  </a:lnTo>
                  <a:lnTo>
                    <a:pt x="32" y="91"/>
                  </a:lnTo>
                  <a:lnTo>
                    <a:pt x="24" y="90"/>
                  </a:lnTo>
                  <a:lnTo>
                    <a:pt x="17" y="87"/>
                  </a:lnTo>
                  <a:lnTo>
                    <a:pt x="12" y="83"/>
                  </a:lnTo>
                  <a:lnTo>
                    <a:pt x="7" y="78"/>
                  </a:lnTo>
                  <a:lnTo>
                    <a:pt x="3" y="71"/>
                  </a:lnTo>
                  <a:lnTo>
                    <a:pt x="0" y="63"/>
                  </a:lnTo>
                  <a:lnTo>
                    <a:pt x="0" y="53"/>
                  </a:lnTo>
                  <a:lnTo>
                    <a:pt x="0" y="53"/>
                  </a:lnTo>
                  <a:lnTo>
                    <a:pt x="0" y="43"/>
                  </a:lnTo>
                  <a:lnTo>
                    <a:pt x="3" y="34"/>
                  </a:lnTo>
                  <a:lnTo>
                    <a:pt x="7" y="26"/>
                  </a:lnTo>
                  <a:lnTo>
                    <a:pt x="12" y="18"/>
                  </a:lnTo>
                  <a:lnTo>
                    <a:pt x="19" y="10"/>
                  </a:lnTo>
                  <a:lnTo>
                    <a:pt x="27" y="4"/>
                  </a:lnTo>
                  <a:lnTo>
                    <a:pt x="36" y="2"/>
                  </a:lnTo>
                  <a:lnTo>
                    <a:pt x="47" y="0"/>
                  </a:lnTo>
                  <a:lnTo>
                    <a:pt x="47" y="0"/>
                  </a:lnTo>
                  <a:lnTo>
                    <a:pt x="55" y="0"/>
                  </a:lnTo>
                  <a:lnTo>
                    <a:pt x="62" y="3"/>
                  </a:lnTo>
                  <a:lnTo>
                    <a:pt x="67" y="6"/>
                  </a:lnTo>
                  <a:lnTo>
                    <a:pt x="72" y="10"/>
                  </a:lnTo>
                  <a:lnTo>
                    <a:pt x="75" y="14"/>
                  </a:lnTo>
                  <a:lnTo>
                    <a:pt x="78" y="19"/>
                  </a:lnTo>
                  <a:lnTo>
                    <a:pt x="80" y="26"/>
                  </a:lnTo>
                  <a:lnTo>
                    <a:pt x="80" y="34"/>
                  </a:lnTo>
                  <a:lnTo>
                    <a:pt x="80" y="34"/>
                  </a:lnTo>
                  <a:lnTo>
                    <a:pt x="80" y="42"/>
                  </a:lnTo>
                  <a:lnTo>
                    <a:pt x="79" y="50"/>
                  </a:lnTo>
                  <a:lnTo>
                    <a:pt x="17" y="50"/>
                  </a:lnTo>
                  <a:lnTo>
                    <a:pt x="17" y="50"/>
                  </a:lnTo>
                  <a:lnTo>
                    <a:pt x="16" y="55"/>
                  </a:lnTo>
                  <a:lnTo>
                    <a:pt x="16" y="55"/>
                  </a:lnTo>
                  <a:lnTo>
                    <a:pt x="17" y="62"/>
                  </a:lnTo>
                  <a:lnTo>
                    <a:pt x="19" y="67"/>
                  </a:lnTo>
                  <a:lnTo>
                    <a:pt x="21" y="71"/>
                  </a:lnTo>
                  <a:lnTo>
                    <a:pt x="24" y="74"/>
                  </a:lnTo>
                  <a:lnTo>
                    <a:pt x="28" y="77"/>
                  </a:lnTo>
                  <a:lnTo>
                    <a:pt x="32" y="78"/>
                  </a:lnTo>
                  <a:lnTo>
                    <a:pt x="44" y="79"/>
                  </a:lnTo>
                  <a:lnTo>
                    <a:pt x="44" y="79"/>
                  </a:lnTo>
                  <a:lnTo>
                    <a:pt x="56" y="78"/>
                  </a:lnTo>
                  <a:lnTo>
                    <a:pt x="68" y="74"/>
                  </a:lnTo>
                  <a:lnTo>
                    <a:pt x="66" y="89"/>
                  </a:lnTo>
                  <a:close/>
                  <a:moveTo>
                    <a:pt x="64" y="38"/>
                  </a:moveTo>
                  <a:lnTo>
                    <a:pt x="64" y="38"/>
                  </a:lnTo>
                  <a:lnTo>
                    <a:pt x="64" y="31"/>
                  </a:lnTo>
                  <a:lnTo>
                    <a:pt x="64" y="31"/>
                  </a:lnTo>
                  <a:lnTo>
                    <a:pt x="63" y="24"/>
                  </a:lnTo>
                  <a:lnTo>
                    <a:pt x="59" y="18"/>
                  </a:lnTo>
                  <a:lnTo>
                    <a:pt x="54" y="15"/>
                  </a:lnTo>
                  <a:lnTo>
                    <a:pt x="45" y="14"/>
                  </a:lnTo>
                  <a:lnTo>
                    <a:pt x="45" y="14"/>
                  </a:lnTo>
                  <a:lnTo>
                    <a:pt x="40" y="14"/>
                  </a:lnTo>
                  <a:lnTo>
                    <a:pt x="36" y="15"/>
                  </a:lnTo>
                  <a:lnTo>
                    <a:pt x="32" y="18"/>
                  </a:lnTo>
                  <a:lnTo>
                    <a:pt x="28" y="20"/>
                  </a:lnTo>
                  <a:lnTo>
                    <a:pt x="23" y="29"/>
                  </a:lnTo>
                  <a:lnTo>
                    <a:pt x="19"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9" name="Freeform 22">
              <a:extLst>
                <a:ext uri="{FF2B5EF4-FFF2-40B4-BE49-F238E27FC236}">
                  <a16:creationId xmlns:a16="http://schemas.microsoft.com/office/drawing/2014/main" xmlns="" id="{9C2EAA49-558B-43EA-8432-D9B9C7435448}"/>
                </a:ext>
              </a:extLst>
            </p:cNvPr>
            <p:cNvSpPr>
              <a:spLocks/>
            </p:cNvSpPr>
            <p:nvPr userDrawn="1"/>
          </p:nvSpPr>
          <p:spPr bwMode="auto">
            <a:xfrm>
              <a:off x="2333" y="3201"/>
              <a:ext cx="90" cy="128"/>
            </a:xfrm>
            <a:custGeom>
              <a:avLst/>
              <a:gdLst>
                <a:gd name="T0" fmla="*/ 27 w 90"/>
                <a:gd name="T1" fmla="*/ 0 h 128"/>
                <a:gd name="T2" fmla="*/ 43 w 90"/>
                <a:gd name="T3" fmla="*/ 0 h 128"/>
                <a:gd name="T4" fmla="*/ 32 w 90"/>
                <a:gd name="T5" fmla="*/ 52 h 128"/>
                <a:gd name="T6" fmla="*/ 32 w 90"/>
                <a:gd name="T7" fmla="*/ 52 h 128"/>
                <a:gd name="T8" fmla="*/ 32 w 90"/>
                <a:gd name="T9" fmla="*/ 52 h 128"/>
                <a:gd name="T10" fmla="*/ 37 w 90"/>
                <a:gd name="T11" fmla="*/ 45 h 128"/>
                <a:gd name="T12" fmla="*/ 44 w 90"/>
                <a:gd name="T13" fmla="*/ 41 h 128"/>
                <a:gd name="T14" fmla="*/ 52 w 90"/>
                <a:gd name="T15" fmla="*/ 38 h 128"/>
                <a:gd name="T16" fmla="*/ 60 w 90"/>
                <a:gd name="T17" fmla="*/ 38 h 128"/>
                <a:gd name="T18" fmla="*/ 60 w 90"/>
                <a:gd name="T19" fmla="*/ 38 h 128"/>
                <a:gd name="T20" fmla="*/ 67 w 90"/>
                <a:gd name="T21" fmla="*/ 38 h 128"/>
                <a:gd name="T22" fmla="*/ 72 w 90"/>
                <a:gd name="T23" fmla="*/ 40 h 128"/>
                <a:gd name="T24" fmla="*/ 78 w 90"/>
                <a:gd name="T25" fmla="*/ 42 h 128"/>
                <a:gd name="T26" fmla="*/ 82 w 90"/>
                <a:gd name="T27" fmla="*/ 45 h 128"/>
                <a:gd name="T28" fmla="*/ 84 w 90"/>
                <a:gd name="T29" fmla="*/ 49 h 128"/>
                <a:gd name="T30" fmla="*/ 87 w 90"/>
                <a:gd name="T31" fmla="*/ 53 h 128"/>
                <a:gd name="T32" fmla="*/ 90 w 90"/>
                <a:gd name="T33" fmla="*/ 60 h 128"/>
                <a:gd name="T34" fmla="*/ 90 w 90"/>
                <a:gd name="T35" fmla="*/ 65 h 128"/>
                <a:gd name="T36" fmla="*/ 90 w 90"/>
                <a:gd name="T37" fmla="*/ 65 h 128"/>
                <a:gd name="T38" fmla="*/ 88 w 90"/>
                <a:gd name="T39" fmla="*/ 73 h 128"/>
                <a:gd name="T40" fmla="*/ 87 w 90"/>
                <a:gd name="T41" fmla="*/ 81 h 128"/>
                <a:gd name="T42" fmla="*/ 78 w 90"/>
                <a:gd name="T43" fmla="*/ 128 h 128"/>
                <a:gd name="T44" fmla="*/ 61 w 90"/>
                <a:gd name="T45" fmla="*/ 128 h 128"/>
                <a:gd name="T46" fmla="*/ 72 w 90"/>
                <a:gd name="T47" fmla="*/ 76 h 128"/>
                <a:gd name="T48" fmla="*/ 72 w 90"/>
                <a:gd name="T49" fmla="*/ 76 h 128"/>
                <a:gd name="T50" fmla="*/ 74 w 90"/>
                <a:gd name="T51" fmla="*/ 68 h 128"/>
                <a:gd name="T52" fmla="*/ 74 w 90"/>
                <a:gd name="T53" fmla="*/ 68 h 128"/>
                <a:gd name="T54" fmla="*/ 72 w 90"/>
                <a:gd name="T55" fmla="*/ 61 h 128"/>
                <a:gd name="T56" fmla="*/ 70 w 90"/>
                <a:gd name="T57" fmla="*/ 56 h 128"/>
                <a:gd name="T58" fmla="*/ 64 w 90"/>
                <a:gd name="T59" fmla="*/ 53 h 128"/>
                <a:gd name="T60" fmla="*/ 57 w 90"/>
                <a:gd name="T61" fmla="*/ 52 h 128"/>
                <a:gd name="T62" fmla="*/ 57 w 90"/>
                <a:gd name="T63" fmla="*/ 52 h 128"/>
                <a:gd name="T64" fmla="*/ 51 w 90"/>
                <a:gd name="T65" fmla="*/ 52 h 128"/>
                <a:gd name="T66" fmla="*/ 44 w 90"/>
                <a:gd name="T67" fmla="*/ 54 h 128"/>
                <a:gd name="T68" fmla="*/ 39 w 90"/>
                <a:gd name="T69" fmla="*/ 58 h 128"/>
                <a:gd name="T70" fmla="*/ 35 w 90"/>
                <a:gd name="T71" fmla="*/ 64 h 128"/>
                <a:gd name="T72" fmla="*/ 31 w 90"/>
                <a:gd name="T73" fmla="*/ 69 h 128"/>
                <a:gd name="T74" fmla="*/ 28 w 90"/>
                <a:gd name="T75" fmla="*/ 75 h 128"/>
                <a:gd name="T76" fmla="*/ 25 w 90"/>
                <a:gd name="T77" fmla="*/ 84 h 128"/>
                <a:gd name="T78" fmla="*/ 16 w 90"/>
                <a:gd name="T79" fmla="*/ 128 h 128"/>
                <a:gd name="T80" fmla="*/ 0 w 90"/>
                <a:gd name="T81" fmla="*/ 128 h 128"/>
                <a:gd name="T82" fmla="*/ 27 w 90"/>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8">
                  <a:moveTo>
                    <a:pt x="27" y="0"/>
                  </a:moveTo>
                  <a:lnTo>
                    <a:pt x="43" y="0"/>
                  </a:lnTo>
                  <a:lnTo>
                    <a:pt x="32" y="52"/>
                  </a:lnTo>
                  <a:lnTo>
                    <a:pt x="32" y="52"/>
                  </a:lnTo>
                  <a:lnTo>
                    <a:pt x="32" y="52"/>
                  </a:lnTo>
                  <a:lnTo>
                    <a:pt x="37" y="45"/>
                  </a:lnTo>
                  <a:lnTo>
                    <a:pt x="44" y="41"/>
                  </a:lnTo>
                  <a:lnTo>
                    <a:pt x="52" y="38"/>
                  </a:lnTo>
                  <a:lnTo>
                    <a:pt x="60" y="38"/>
                  </a:lnTo>
                  <a:lnTo>
                    <a:pt x="60" y="38"/>
                  </a:lnTo>
                  <a:lnTo>
                    <a:pt x="67" y="38"/>
                  </a:lnTo>
                  <a:lnTo>
                    <a:pt x="72" y="40"/>
                  </a:lnTo>
                  <a:lnTo>
                    <a:pt x="78" y="42"/>
                  </a:lnTo>
                  <a:lnTo>
                    <a:pt x="82" y="45"/>
                  </a:lnTo>
                  <a:lnTo>
                    <a:pt x="84" y="49"/>
                  </a:lnTo>
                  <a:lnTo>
                    <a:pt x="87" y="53"/>
                  </a:lnTo>
                  <a:lnTo>
                    <a:pt x="90" y="60"/>
                  </a:lnTo>
                  <a:lnTo>
                    <a:pt x="90" y="65"/>
                  </a:lnTo>
                  <a:lnTo>
                    <a:pt x="90" y="65"/>
                  </a:lnTo>
                  <a:lnTo>
                    <a:pt x="88" y="73"/>
                  </a:lnTo>
                  <a:lnTo>
                    <a:pt x="87" y="81"/>
                  </a:lnTo>
                  <a:lnTo>
                    <a:pt x="78" y="128"/>
                  </a:lnTo>
                  <a:lnTo>
                    <a:pt x="61" y="128"/>
                  </a:lnTo>
                  <a:lnTo>
                    <a:pt x="72" y="76"/>
                  </a:lnTo>
                  <a:lnTo>
                    <a:pt x="72" y="76"/>
                  </a:lnTo>
                  <a:lnTo>
                    <a:pt x="74" y="68"/>
                  </a:lnTo>
                  <a:lnTo>
                    <a:pt x="74" y="68"/>
                  </a:lnTo>
                  <a:lnTo>
                    <a:pt x="72" y="61"/>
                  </a:lnTo>
                  <a:lnTo>
                    <a:pt x="70" y="56"/>
                  </a:lnTo>
                  <a:lnTo>
                    <a:pt x="64" y="53"/>
                  </a:lnTo>
                  <a:lnTo>
                    <a:pt x="57" y="52"/>
                  </a:lnTo>
                  <a:lnTo>
                    <a:pt x="57" y="52"/>
                  </a:lnTo>
                  <a:lnTo>
                    <a:pt x="51" y="52"/>
                  </a:lnTo>
                  <a:lnTo>
                    <a:pt x="44" y="54"/>
                  </a:lnTo>
                  <a:lnTo>
                    <a:pt x="39" y="58"/>
                  </a:lnTo>
                  <a:lnTo>
                    <a:pt x="35" y="64"/>
                  </a:lnTo>
                  <a:lnTo>
                    <a:pt x="31" y="69"/>
                  </a:lnTo>
                  <a:lnTo>
                    <a:pt x="28" y="75"/>
                  </a:lnTo>
                  <a:lnTo>
                    <a:pt x="25" y="84"/>
                  </a:lnTo>
                  <a:lnTo>
                    <a:pt x="16" y="128"/>
                  </a:lnTo>
                  <a:lnTo>
                    <a:pt x="0" y="12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0" name="Freeform 23">
              <a:extLst>
                <a:ext uri="{FF2B5EF4-FFF2-40B4-BE49-F238E27FC236}">
                  <a16:creationId xmlns:a16="http://schemas.microsoft.com/office/drawing/2014/main" xmlns="" id="{E3252C0D-ECA9-42DD-ACC1-C7A6A6A37DE4}"/>
                </a:ext>
              </a:extLst>
            </p:cNvPr>
            <p:cNvSpPr>
              <a:spLocks noEditPoints="1"/>
            </p:cNvSpPr>
            <p:nvPr userDrawn="1"/>
          </p:nvSpPr>
          <p:spPr bwMode="auto">
            <a:xfrm>
              <a:off x="2440" y="3239"/>
              <a:ext cx="82" cy="91"/>
            </a:xfrm>
            <a:custGeom>
              <a:avLst/>
              <a:gdLst>
                <a:gd name="T0" fmla="*/ 67 w 82"/>
                <a:gd name="T1" fmla="*/ 89 h 91"/>
                <a:gd name="T2" fmla="*/ 40 w 82"/>
                <a:gd name="T3" fmla="*/ 91 h 91"/>
                <a:gd name="T4" fmla="*/ 32 w 82"/>
                <a:gd name="T5" fmla="*/ 91 h 91"/>
                <a:gd name="T6" fmla="*/ 19 w 82"/>
                <a:gd name="T7" fmla="*/ 87 h 91"/>
                <a:gd name="T8" fmla="*/ 7 w 82"/>
                <a:gd name="T9" fmla="*/ 78 h 91"/>
                <a:gd name="T10" fmla="*/ 1 w 82"/>
                <a:gd name="T11" fmla="*/ 63 h 91"/>
                <a:gd name="T12" fmla="*/ 0 w 82"/>
                <a:gd name="T13" fmla="*/ 53 h 91"/>
                <a:gd name="T14" fmla="*/ 3 w 82"/>
                <a:gd name="T15" fmla="*/ 34 h 91"/>
                <a:gd name="T16" fmla="*/ 12 w 82"/>
                <a:gd name="T17" fmla="*/ 18 h 91"/>
                <a:gd name="T18" fmla="*/ 28 w 82"/>
                <a:gd name="T19" fmla="*/ 4 h 91"/>
                <a:gd name="T20" fmla="*/ 48 w 82"/>
                <a:gd name="T21" fmla="*/ 0 h 91"/>
                <a:gd name="T22" fmla="*/ 55 w 82"/>
                <a:gd name="T23" fmla="*/ 0 h 91"/>
                <a:gd name="T24" fmla="*/ 69 w 82"/>
                <a:gd name="T25" fmla="*/ 6 h 91"/>
                <a:gd name="T26" fmla="*/ 77 w 82"/>
                <a:gd name="T27" fmla="*/ 14 h 91"/>
                <a:gd name="T28" fmla="*/ 81 w 82"/>
                <a:gd name="T29" fmla="*/ 26 h 91"/>
                <a:gd name="T30" fmla="*/ 82 w 82"/>
                <a:gd name="T31" fmla="*/ 34 h 91"/>
                <a:gd name="T32" fmla="*/ 79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4 w 82"/>
                <a:gd name="T45" fmla="*/ 79 h 91"/>
                <a:gd name="T46" fmla="*/ 70 w 82"/>
                <a:gd name="T47" fmla="*/ 74 h 91"/>
                <a:gd name="T48" fmla="*/ 64 w 82"/>
                <a:gd name="T49" fmla="*/ 38 h 91"/>
                <a:gd name="T50" fmla="*/ 64 w 82"/>
                <a:gd name="T51" fmla="*/ 31 h 91"/>
                <a:gd name="T52" fmla="*/ 64 w 82"/>
                <a:gd name="T53" fmla="*/ 24 h 91"/>
                <a:gd name="T54" fmla="*/ 55 w 82"/>
                <a:gd name="T55" fmla="*/ 15 h 91"/>
                <a:gd name="T56" fmla="*/ 47 w 82"/>
                <a:gd name="T57" fmla="*/ 14 h 91"/>
                <a:gd name="T58" fmla="*/ 38 w 82"/>
                <a:gd name="T59" fmla="*/ 15 h 91"/>
                <a:gd name="T60" fmla="*/ 30 w 82"/>
                <a:gd name="T61" fmla="*/ 20 h 91"/>
                <a:gd name="T62" fmla="*/ 20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7" y="89"/>
                  </a:moveTo>
                  <a:lnTo>
                    <a:pt x="67" y="89"/>
                  </a:lnTo>
                  <a:lnTo>
                    <a:pt x="54" y="91"/>
                  </a:lnTo>
                  <a:lnTo>
                    <a:pt x="40" y="91"/>
                  </a:lnTo>
                  <a:lnTo>
                    <a:pt x="40" y="91"/>
                  </a:lnTo>
                  <a:lnTo>
                    <a:pt x="32" y="91"/>
                  </a:lnTo>
                  <a:lnTo>
                    <a:pt x="26" y="90"/>
                  </a:lnTo>
                  <a:lnTo>
                    <a:pt x="19" y="87"/>
                  </a:lnTo>
                  <a:lnTo>
                    <a:pt x="12" y="83"/>
                  </a:lnTo>
                  <a:lnTo>
                    <a:pt x="7" y="78"/>
                  </a:lnTo>
                  <a:lnTo>
                    <a:pt x="4" y="71"/>
                  </a:lnTo>
                  <a:lnTo>
                    <a:pt x="1" y="63"/>
                  </a:lnTo>
                  <a:lnTo>
                    <a:pt x="0" y="53"/>
                  </a:lnTo>
                  <a:lnTo>
                    <a:pt x="0" y="53"/>
                  </a:lnTo>
                  <a:lnTo>
                    <a:pt x="1" y="43"/>
                  </a:lnTo>
                  <a:lnTo>
                    <a:pt x="3" y="34"/>
                  </a:lnTo>
                  <a:lnTo>
                    <a:pt x="7" y="26"/>
                  </a:lnTo>
                  <a:lnTo>
                    <a:pt x="12" y="18"/>
                  </a:lnTo>
                  <a:lnTo>
                    <a:pt x="19" y="10"/>
                  </a:lnTo>
                  <a:lnTo>
                    <a:pt x="28" y="4"/>
                  </a:lnTo>
                  <a:lnTo>
                    <a:pt x="38" y="2"/>
                  </a:lnTo>
                  <a:lnTo>
                    <a:pt x="48" y="0"/>
                  </a:lnTo>
                  <a:lnTo>
                    <a:pt x="48" y="0"/>
                  </a:lnTo>
                  <a:lnTo>
                    <a:pt x="55" y="0"/>
                  </a:lnTo>
                  <a:lnTo>
                    <a:pt x="62" y="3"/>
                  </a:lnTo>
                  <a:lnTo>
                    <a:pt x="69" y="6"/>
                  </a:lnTo>
                  <a:lnTo>
                    <a:pt x="73" y="10"/>
                  </a:lnTo>
                  <a:lnTo>
                    <a:pt x="77" y="14"/>
                  </a:lnTo>
                  <a:lnTo>
                    <a:pt x="79" y="19"/>
                  </a:lnTo>
                  <a:lnTo>
                    <a:pt x="81" y="26"/>
                  </a:lnTo>
                  <a:lnTo>
                    <a:pt x="82" y="34"/>
                  </a:lnTo>
                  <a:lnTo>
                    <a:pt x="82" y="34"/>
                  </a:lnTo>
                  <a:lnTo>
                    <a:pt x="81" y="42"/>
                  </a:lnTo>
                  <a:lnTo>
                    <a:pt x="79" y="50"/>
                  </a:lnTo>
                  <a:lnTo>
                    <a:pt x="18" y="50"/>
                  </a:lnTo>
                  <a:lnTo>
                    <a:pt x="18" y="50"/>
                  </a:lnTo>
                  <a:lnTo>
                    <a:pt x="18" y="55"/>
                  </a:lnTo>
                  <a:lnTo>
                    <a:pt x="18" y="55"/>
                  </a:lnTo>
                  <a:lnTo>
                    <a:pt x="18" y="62"/>
                  </a:lnTo>
                  <a:lnTo>
                    <a:pt x="19" y="67"/>
                  </a:lnTo>
                  <a:lnTo>
                    <a:pt x="22" y="71"/>
                  </a:lnTo>
                  <a:lnTo>
                    <a:pt x="26" y="74"/>
                  </a:lnTo>
                  <a:lnTo>
                    <a:pt x="30" y="77"/>
                  </a:lnTo>
                  <a:lnTo>
                    <a:pt x="34" y="78"/>
                  </a:lnTo>
                  <a:lnTo>
                    <a:pt x="44" y="79"/>
                  </a:lnTo>
                  <a:lnTo>
                    <a:pt x="44" y="79"/>
                  </a:lnTo>
                  <a:lnTo>
                    <a:pt x="56" y="78"/>
                  </a:lnTo>
                  <a:lnTo>
                    <a:pt x="70" y="74"/>
                  </a:lnTo>
                  <a:lnTo>
                    <a:pt x="67" y="89"/>
                  </a:lnTo>
                  <a:close/>
                  <a:moveTo>
                    <a:pt x="64" y="38"/>
                  </a:moveTo>
                  <a:lnTo>
                    <a:pt x="64" y="38"/>
                  </a:lnTo>
                  <a:lnTo>
                    <a:pt x="64" y="31"/>
                  </a:lnTo>
                  <a:lnTo>
                    <a:pt x="64" y="31"/>
                  </a:lnTo>
                  <a:lnTo>
                    <a:pt x="64" y="24"/>
                  </a:lnTo>
                  <a:lnTo>
                    <a:pt x="60" y="18"/>
                  </a:lnTo>
                  <a:lnTo>
                    <a:pt x="55" y="15"/>
                  </a:lnTo>
                  <a:lnTo>
                    <a:pt x="47" y="14"/>
                  </a:lnTo>
                  <a:lnTo>
                    <a:pt x="47" y="14"/>
                  </a:lnTo>
                  <a:lnTo>
                    <a:pt x="42" y="14"/>
                  </a:lnTo>
                  <a:lnTo>
                    <a:pt x="38" y="15"/>
                  </a:lnTo>
                  <a:lnTo>
                    <a:pt x="34" y="18"/>
                  </a:lnTo>
                  <a:lnTo>
                    <a:pt x="30" y="20"/>
                  </a:lnTo>
                  <a:lnTo>
                    <a:pt x="23" y="29"/>
                  </a:lnTo>
                  <a:lnTo>
                    <a:pt x="20"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1" name="Freeform 24">
              <a:extLst>
                <a:ext uri="{FF2B5EF4-FFF2-40B4-BE49-F238E27FC236}">
                  <a16:creationId xmlns:a16="http://schemas.microsoft.com/office/drawing/2014/main" xmlns="" id="{72AAA162-104B-421A-B9E0-1157279798C3}"/>
                </a:ext>
              </a:extLst>
            </p:cNvPr>
            <p:cNvSpPr>
              <a:spLocks noEditPoints="1"/>
            </p:cNvSpPr>
            <p:nvPr userDrawn="1"/>
          </p:nvSpPr>
          <p:spPr bwMode="auto">
            <a:xfrm>
              <a:off x="2533" y="3239"/>
              <a:ext cx="79" cy="91"/>
            </a:xfrm>
            <a:custGeom>
              <a:avLst/>
              <a:gdLst>
                <a:gd name="T0" fmla="*/ 20 w 79"/>
                <a:gd name="T1" fmla="*/ 4 h 91"/>
                <a:gd name="T2" fmla="*/ 44 w 79"/>
                <a:gd name="T3" fmla="*/ 0 h 91"/>
                <a:gd name="T4" fmla="*/ 57 w 79"/>
                <a:gd name="T5" fmla="*/ 2 h 91"/>
                <a:gd name="T6" fmla="*/ 68 w 79"/>
                <a:gd name="T7" fmla="*/ 6 h 91"/>
                <a:gd name="T8" fmla="*/ 76 w 79"/>
                <a:gd name="T9" fmla="*/ 15 h 91"/>
                <a:gd name="T10" fmla="*/ 79 w 79"/>
                <a:gd name="T11" fmla="*/ 29 h 91"/>
                <a:gd name="T12" fmla="*/ 77 w 79"/>
                <a:gd name="T13" fmla="*/ 42 h 91"/>
                <a:gd name="T14" fmla="*/ 72 w 79"/>
                <a:gd name="T15" fmla="*/ 66 h 91"/>
                <a:gd name="T16" fmla="*/ 53 w 79"/>
                <a:gd name="T17" fmla="*/ 90 h 91"/>
                <a:gd name="T18" fmla="*/ 56 w 79"/>
                <a:gd name="T19" fmla="*/ 75 h 91"/>
                <a:gd name="T20" fmla="*/ 56 w 79"/>
                <a:gd name="T21" fmla="*/ 75 h 91"/>
                <a:gd name="T22" fmla="*/ 44 w 79"/>
                <a:gd name="T23" fmla="*/ 87 h 91"/>
                <a:gd name="T24" fmla="*/ 28 w 79"/>
                <a:gd name="T25" fmla="*/ 91 h 91"/>
                <a:gd name="T26" fmla="*/ 17 w 79"/>
                <a:gd name="T27" fmla="*/ 90 h 91"/>
                <a:gd name="T28" fmla="*/ 8 w 79"/>
                <a:gd name="T29" fmla="*/ 86 h 91"/>
                <a:gd name="T30" fmla="*/ 1 w 79"/>
                <a:gd name="T31" fmla="*/ 78 h 91"/>
                <a:gd name="T32" fmla="*/ 0 w 79"/>
                <a:gd name="T33" fmla="*/ 67 h 91"/>
                <a:gd name="T34" fmla="*/ 1 w 79"/>
                <a:gd name="T35" fmla="*/ 59 h 91"/>
                <a:gd name="T36" fmla="*/ 8 w 79"/>
                <a:gd name="T37" fmla="*/ 47 h 91"/>
                <a:gd name="T38" fmla="*/ 22 w 79"/>
                <a:gd name="T39" fmla="*/ 39 h 91"/>
                <a:gd name="T40" fmla="*/ 41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7 w 79"/>
                <a:gd name="T55" fmla="*/ 14 h 91"/>
                <a:gd name="T56" fmla="*/ 22 w 79"/>
                <a:gd name="T57" fmla="*/ 18 h 91"/>
                <a:gd name="T58" fmla="*/ 20 w 79"/>
                <a:gd name="T59" fmla="*/ 4 h 91"/>
                <a:gd name="T60" fmla="*/ 47 w 79"/>
                <a:gd name="T61" fmla="*/ 47 h 91"/>
                <a:gd name="T62" fmla="*/ 37 w 79"/>
                <a:gd name="T63" fmla="*/ 49 h 91"/>
                <a:gd name="T64" fmla="*/ 22 w 79"/>
                <a:gd name="T65" fmla="*/ 54 h 91"/>
                <a:gd name="T66" fmla="*/ 17 w 79"/>
                <a:gd name="T67" fmla="*/ 62 h 91"/>
                <a:gd name="T68" fmla="*/ 17 w 79"/>
                <a:gd name="T69" fmla="*/ 67 h 91"/>
                <a:gd name="T70" fmla="*/ 21 w 79"/>
                <a:gd name="T71" fmla="*/ 75 h 91"/>
                <a:gd name="T72" fmla="*/ 31 w 79"/>
                <a:gd name="T73" fmla="*/ 79 h 91"/>
                <a:gd name="T74" fmla="*/ 37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3" y="2"/>
                  </a:lnTo>
                  <a:lnTo>
                    <a:pt x="44" y="0"/>
                  </a:lnTo>
                  <a:lnTo>
                    <a:pt x="44" y="0"/>
                  </a:lnTo>
                  <a:lnTo>
                    <a:pt x="57" y="2"/>
                  </a:lnTo>
                  <a:lnTo>
                    <a:pt x="63" y="3"/>
                  </a:lnTo>
                  <a:lnTo>
                    <a:pt x="68" y="6"/>
                  </a:lnTo>
                  <a:lnTo>
                    <a:pt x="73" y="10"/>
                  </a:lnTo>
                  <a:lnTo>
                    <a:pt x="76" y="15"/>
                  </a:lnTo>
                  <a:lnTo>
                    <a:pt x="79" y="20"/>
                  </a:lnTo>
                  <a:lnTo>
                    <a:pt x="79" y="29"/>
                  </a:lnTo>
                  <a:lnTo>
                    <a:pt x="79" y="29"/>
                  </a:lnTo>
                  <a:lnTo>
                    <a:pt x="77" y="42"/>
                  </a:lnTo>
                  <a:lnTo>
                    <a:pt x="77" y="42"/>
                  </a:lnTo>
                  <a:lnTo>
                    <a:pt x="72" y="66"/>
                  </a:lnTo>
                  <a:lnTo>
                    <a:pt x="68" y="90"/>
                  </a:lnTo>
                  <a:lnTo>
                    <a:pt x="53" y="90"/>
                  </a:lnTo>
                  <a:lnTo>
                    <a:pt x="53" y="90"/>
                  </a:lnTo>
                  <a:lnTo>
                    <a:pt x="56" y="75"/>
                  </a:lnTo>
                  <a:lnTo>
                    <a:pt x="56" y="75"/>
                  </a:lnTo>
                  <a:lnTo>
                    <a:pt x="56" y="75"/>
                  </a:lnTo>
                  <a:lnTo>
                    <a:pt x="51" y="82"/>
                  </a:lnTo>
                  <a:lnTo>
                    <a:pt x="44" y="87"/>
                  </a:lnTo>
                  <a:lnTo>
                    <a:pt x="36" y="91"/>
                  </a:lnTo>
                  <a:lnTo>
                    <a:pt x="28" y="91"/>
                  </a:lnTo>
                  <a:lnTo>
                    <a:pt x="28" y="91"/>
                  </a:lnTo>
                  <a:lnTo>
                    <a:pt x="17" y="90"/>
                  </a:lnTo>
                  <a:lnTo>
                    <a:pt x="12" y="89"/>
                  </a:lnTo>
                  <a:lnTo>
                    <a:pt x="8" y="86"/>
                  </a:lnTo>
                  <a:lnTo>
                    <a:pt x="4" y="82"/>
                  </a:lnTo>
                  <a:lnTo>
                    <a:pt x="1" y="78"/>
                  </a:lnTo>
                  <a:lnTo>
                    <a:pt x="0" y="74"/>
                  </a:lnTo>
                  <a:lnTo>
                    <a:pt x="0" y="67"/>
                  </a:lnTo>
                  <a:lnTo>
                    <a:pt x="0" y="67"/>
                  </a:lnTo>
                  <a:lnTo>
                    <a:pt x="1" y="59"/>
                  </a:lnTo>
                  <a:lnTo>
                    <a:pt x="4" y="53"/>
                  </a:lnTo>
                  <a:lnTo>
                    <a:pt x="8" y="47"/>
                  </a:lnTo>
                  <a:lnTo>
                    <a:pt x="14" y="42"/>
                  </a:lnTo>
                  <a:lnTo>
                    <a:pt x="22" y="39"/>
                  </a:lnTo>
                  <a:lnTo>
                    <a:pt x="31" y="38"/>
                  </a:lnTo>
                  <a:lnTo>
                    <a:pt x="41" y="37"/>
                  </a:lnTo>
                  <a:lnTo>
                    <a:pt x="52" y="35"/>
                  </a:lnTo>
                  <a:lnTo>
                    <a:pt x="52" y="35"/>
                  </a:lnTo>
                  <a:lnTo>
                    <a:pt x="63" y="37"/>
                  </a:lnTo>
                  <a:lnTo>
                    <a:pt x="63" y="37"/>
                  </a:lnTo>
                  <a:lnTo>
                    <a:pt x="64" y="31"/>
                  </a:lnTo>
                  <a:lnTo>
                    <a:pt x="64" y="31"/>
                  </a:lnTo>
                  <a:lnTo>
                    <a:pt x="64" y="26"/>
                  </a:lnTo>
                  <a:lnTo>
                    <a:pt x="63" y="23"/>
                  </a:lnTo>
                  <a:lnTo>
                    <a:pt x="61" y="19"/>
                  </a:lnTo>
                  <a:lnTo>
                    <a:pt x="59" y="18"/>
                  </a:lnTo>
                  <a:lnTo>
                    <a:pt x="52" y="14"/>
                  </a:lnTo>
                  <a:lnTo>
                    <a:pt x="44" y="14"/>
                  </a:lnTo>
                  <a:lnTo>
                    <a:pt x="44" y="14"/>
                  </a:lnTo>
                  <a:lnTo>
                    <a:pt x="37" y="14"/>
                  </a:lnTo>
                  <a:lnTo>
                    <a:pt x="29" y="15"/>
                  </a:lnTo>
                  <a:lnTo>
                    <a:pt x="22" y="18"/>
                  </a:lnTo>
                  <a:lnTo>
                    <a:pt x="17" y="20"/>
                  </a:lnTo>
                  <a:lnTo>
                    <a:pt x="20" y="4"/>
                  </a:lnTo>
                  <a:close/>
                  <a:moveTo>
                    <a:pt x="60" y="47"/>
                  </a:moveTo>
                  <a:lnTo>
                    <a:pt x="47" y="47"/>
                  </a:lnTo>
                  <a:lnTo>
                    <a:pt x="47" y="47"/>
                  </a:lnTo>
                  <a:lnTo>
                    <a:pt x="37" y="49"/>
                  </a:lnTo>
                  <a:lnTo>
                    <a:pt x="28" y="51"/>
                  </a:lnTo>
                  <a:lnTo>
                    <a:pt x="22" y="54"/>
                  </a:lnTo>
                  <a:lnTo>
                    <a:pt x="20" y="58"/>
                  </a:lnTo>
                  <a:lnTo>
                    <a:pt x="17" y="62"/>
                  </a:lnTo>
                  <a:lnTo>
                    <a:pt x="17" y="67"/>
                  </a:lnTo>
                  <a:lnTo>
                    <a:pt x="17" y="67"/>
                  </a:lnTo>
                  <a:lnTo>
                    <a:pt x="17" y="73"/>
                  </a:lnTo>
                  <a:lnTo>
                    <a:pt x="21" y="75"/>
                  </a:lnTo>
                  <a:lnTo>
                    <a:pt x="25" y="78"/>
                  </a:lnTo>
                  <a:lnTo>
                    <a:pt x="31" y="79"/>
                  </a:lnTo>
                  <a:lnTo>
                    <a:pt x="31" y="79"/>
                  </a:lnTo>
                  <a:lnTo>
                    <a:pt x="37" y="78"/>
                  </a:lnTo>
                  <a:lnTo>
                    <a:pt x="43" y="77"/>
                  </a:lnTo>
                  <a:lnTo>
                    <a:pt x="47" y="73"/>
                  </a:lnTo>
                  <a:lnTo>
                    <a:pt x="51" y="69"/>
                  </a:lnTo>
                  <a:lnTo>
                    <a:pt x="55" y="65"/>
                  </a:lnTo>
                  <a:lnTo>
                    <a:pt x="57"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2" name="Freeform 25">
              <a:extLst>
                <a:ext uri="{FF2B5EF4-FFF2-40B4-BE49-F238E27FC236}">
                  <a16:creationId xmlns:a16="http://schemas.microsoft.com/office/drawing/2014/main" xmlns="" id="{DCBA8A34-8C7A-4B27-B3DD-3EBABCE60796}"/>
                </a:ext>
              </a:extLst>
            </p:cNvPr>
            <p:cNvSpPr>
              <a:spLocks/>
            </p:cNvSpPr>
            <p:nvPr userDrawn="1"/>
          </p:nvSpPr>
          <p:spPr bwMode="auto">
            <a:xfrm>
              <a:off x="2629" y="3239"/>
              <a:ext cx="69" cy="90"/>
            </a:xfrm>
            <a:custGeom>
              <a:avLst/>
              <a:gdLst>
                <a:gd name="T0" fmla="*/ 16 w 69"/>
                <a:gd name="T1" fmla="*/ 15 h 90"/>
                <a:gd name="T2" fmla="*/ 16 w 69"/>
                <a:gd name="T3" fmla="*/ 15 h 90"/>
                <a:gd name="T4" fmla="*/ 19 w 69"/>
                <a:gd name="T5" fmla="*/ 2 h 90"/>
                <a:gd name="T6" fmla="*/ 34 w 69"/>
                <a:gd name="T7" fmla="*/ 2 h 90"/>
                <a:gd name="T8" fmla="*/ 31 w 69"/>
                <a:gd name="T9" fmla="*/ 16 h 90"/>
                <a:gd name="T10" fmla="*/ 31 w 69"/>
                <a:gd name="T11" fmla="*/ 16 h 90"/>
                <a:gd name="T12" fmla="*/ 31 w 69"/>
                <a:gd name="T13" fmla="*/ 16 h 90"/>
                <a:gd name="T14" fmla="*/ 37 w 69"/>
                <a:gd name="T15" fmla="*/ 10 h 90"/>
                <a:gd name="T16" fmla="*/ 42 w 69"/>
                <a:gd name="T17" fmla="*/ 4 h 90"/>
                <a:gd name="T18" fmla="*/ 51 w 69"/>
                <a:gd name="T19" fmla="*/ 2 h 90"/>
                <a:gd name="T20" fmla="*/ 61 w 69"/>
                <a:gd name="T21" fmla="*/ 0 h 90"/>
                <a:gd name="T22" fmla="*/ 61 w 69"/>
                <a:gd name="T23" fmla="*/ 0 h 90"/>
                <a:gd name="T24" fmla="*/ 65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2 w 69"/>
                <a:gd name="T45" fmla="*/ 31 h 90"/>
                <a:gd name="T46" fmla="*/ 30 w 69"/>
                <a:gd name="T47" fmla="*/ 37 h 90"/>
                <a:gd name="T48" fmla="*/ 26 w 69"/>
                <a:gd name="T49" fmla="*/ 47 h 90"/>
                <a:gd name="T50" fmla="*/ 16 w 69"/>
                <a:gd name="T51" fmla="*/ 90 h 90"/>
                <a:gd name="T52" fmla="*/ 0 w 69"/>
                <a:gd name="T53" fmla="*/ 90 h 90"/>
                <a:gd name="T54" fmla="*/ 16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6" y="15"/>
                  </a:moveTo>
                  <a:lnTo>
                    <a:pt x="16" y="15"/>
                  </a:lnTo>
                  <a:lnTo>
                    <a:pt x="19" y="2"/>
                  </a:lnTo>
                  <a:lnTo>
                    <a:pt x="34" y="2"/>
                  </a:lnTo>
                  <a:lnTo>
                    <a:pt x="31" y="16"/>
                  </a:lnTo>
                  <a:lnTo>
                    <a:pt x="31" y="16"/>
                  </a:lnTo>
                  <a:lnTo>
                    <a:pt x="31" y="16"/>
                  </a:lnTo>
                  <a:lnTo>
                    <a:pt x="37" y="10"/>
                  </a:lnTo>
                  <a:lnTo>
                    <a:pt x="42" y="4"/>
                  </a:lnTo>
                  <a:lnTo>
                    <a:pt x="51" y="2"/>
                  </a:lnTo>
                  <a:lnTo>
                    <a:pt x="61" y="0"/>
                  </a:lnTo>
                  <a:lnTo>
                    <a:pt x="61" y="0"/>
                  </a:lnTo>
                  <a:lnTo>
                    <a:pt x="65" y="0"/>
                  </a:lnTo>
                  <a:lnTo>
                    <a:pt x="69" y="2"/>
                  </a:lnTo>
                  <a:lnTo>
                    <a:pt x="65" y="16"/>
                  </a:lnTo>
                  <a:lnTo>
                    <a:pt x="65" y="16"/>
                  </a:lnTo>
                  <a:lnTo>
                    <a:pt x="58" y="14"/>
                  </a:lnTo>
                  <a:lnTo>
                    <a:pt x="58" y="14"/>
                  </a:lnTo>
                  <a:lnTo>
                    <a:pt x="51" y="15"/>
                  </a:lnTo>
                  <a:lnTo>
                    <a:pt x="45" y="18"/>
                  </a:lnTo>
                  <a:lnTo>
                    <a:pt x="39" y="22"/>
                  </a:lnTo>
                  <a:lnTo>
                    <a:pt x="35" y="26"/>
                  </a:lnTo>
                  <a:lnTo>
                    <a:pt x="32" y="31"/>
                  </a:lnTo>
                  <a:lnTo>
                    <a:pt x="30" y="37"/>
                  </a:lnTo>
                  <a:lnTo>
                    <a:pt x="26" y="47"/>
                  </a:lnTo>
                  <a:lnTo>
                    <a:pt x="16"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3" name="Freeform 26">
              <a:extLst>
                <a:ext uri="{FF2B5EF4-FFF2-40B4-BE49-F238E27FC236}">
                  <a16:creationId xmlns:a16="http://schemas.microsoft.com/office/drawing/2014/main" xmlns="" id="{087D2C5E-3E36-4E89-9070-683F3E09F4BC}"/>
                </a:ext>
              </a:extLst>
            </p:cNvPr>
            <p:cNvSpPr>
              <a:spLocks/>
            </p:cNvSpPr>
            <p:nvPr userDrawn="1"/>
          </p:nvSpPr>
          <p:spPr bwMode="auto">
            <a:xfrm>
              <a:off x="2700" y="3215"/>
              <a:ext cx="63" cy="115"/>
            </a:xfrm>
            <a:custGeom>
              <a:avLst/>
              <a:gdLst>
                <a:gd name="T0" fmla="*/ 3 w 63"/>
                <a:gd name="T1" fmla="*/ 26 h 115"/>
                <a:gd name="T2" fmla="*/ 23 w 63"/>
                <a:gd name="T3" fmla="*/ 26 h 115"/>
                <a:gd name="T4" fmla="*/ 27 w 63"/>
                <a:gd name="T5" fmla="*/ 6 h 115"/>
                <a:gd name="T6" fmla="*/ 45 w 63"/>
                <a:gd name="T7" fmla="*/ 0 h 115"/>
                <a:gd name="T8" fmla="*/ 39 w 63"/>
                <a:gd name="T9" fmla="*/ 26 h 115"/>
                <a:gd name="T10" fmla="*/ 63 w 63"/>
                <a:gd name="T11" fmla="*/ 26 h 115"/>
                <a:gd name="T12" fmla="*/ 61 w 63"/>
                <a:gd name="T13" fmla="*/ 39 h 115"/>
                <a:gd name="T14" fmla="*/ 37 w 63"/>
                <a:gd name="T15" fmla="*/ 39 h 115"/>
                <a:gd name="T16" fmla="*/ 29 w 63"/>
                <a:gd name="T17" fmla="*/ 77 h 115"/>
                <a:gd name="T18" fmla="*/ 29 w 63"/>
                <a:gd name="T19" fmla="*/ 77 h 115"/>
                <a:gd name="T20" fmla="*/ 26 w 63"/>
                <a:gd name="T21" fmla="*/ 94 h 115"/>
                <a:gd name="T22" fmla="*/ 26 w 63"/>
                <a:gd name="T23" fmla="*/ 94 h 115"/>
                <a:gd name="T24" fmla="*/ 26 w 63"/>
                <a:gd name="T25" fmla="*/ 98 h 115"/>
                <a:gd name="T26" fmla="*/ 29 w 63"/>
                <a:gd name="T27" fmla="*/ 101 h 115"/>
                <a:gd name="T28" fmla="*/ 33 w 63"/>
                <a:gd name="T29" fmla="*/ 102 h 115"/>
                <a:gd name="T30" fmla="*/ 38 w 63"/>
                <a:gd name="T31" fmla="*/ 103 h 115"/>
                <a:gd name="T32" fmla="*/ 38 w 63"/>
                <a:gd name="T33" fmla="*/ 103 h 115"/>
                <a:gd name="T34" fmla="*/ 43 w 63"/>
                <a:gd name="T35" fmla="*/ 102 h 115"/>
                <a:gd name="T36" fmla="*/ 49 w 63"/>
                <a:gd name="T37" fmla="*/ 101 h 115"/>
                <a:gd name="T38" fmla="*/ 46 w 63"/>
                <a:gd name="T39" fmla="*/ 114 h 115"/>
                <a:gd name="T40" fmla="*/ 46 w 63"/>
                <a:gd name="T41" fmla="*/ 114 h 115"/>
                <a:gd name="T42" fmla="*/ 39 w 63"/>
                <a:gd name="T43" fmla="*/ 115 h 115"/>
                <a:gd name="T44" fmla="*/ 31 w 63"/>
                <a:gd name="T45" fmla="*/ 115 h 115"/>
                <a:gd name="T46" fmla="*/ 31 w 63"/>
                <a:gd name="T47" fmla="*/ 115 h 115"/>
                <a:gd name="T48" fmla="*/ 26 w 63"/>
                <a:gd name="T49" fmla="*/ 115 h 115"/>
                <a:gd name="T50" fmla="*/ 21 w 63"/>
                <a:gd name="T51" fmla="*/ 114 h 115"/>
                <a:gd name="T52" fmla="*/ 18 w 63"/>
                <a:gd name="T53" fmla="*/ 113 h 115"/>
                <a:gd name="T54" fmla="*/ 14 w 63"/>
                <a:gd name="T55" fmla="*/ 110 h 115"/>
                <a:gd name="T56" fmla="*/ 11 w 63"/>
                <a:gd name="T57" fmla="*/ 103 h 115"/>
                <a:gd name="T58" fmla="*/ 10 w 63"/>
                <a:gd name="T59" fmla="*/ 97 h 115"/>
                <a:gd name="T60" fmla="*/ 10 w 63"/>
                <a:gd name="T61" fmla="*/ 97 h 115"/>
                <a:gd name="T62" fmla="*/ 11 w 63"/>
                <a:gd name="T63" fmla="*/ 86 h 115"/>
                <a:gd name="T64" fmla="*/ 12 w 63"/>
                <a:gd name="T65" fmla="*/ 77 h 115"/>
                <a:gd name="T66" fmla="*/ 21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5" y="0"/>
                  </a:lnTo>
                  <a:lnTo>
                    <a:pt x="39" y="26"/>
                  </a:lnTo>
                  <a:lnTo>
                    <a:pt x="63" y="26"/>
                  </a:lnTo>
                  <a:lnTo>
                    <a:pt x="61" y="39"/>
                  </a:lnTo>
                  <a:lnTo>
                    <a:pt x="37" y="39"/>
                  </a:lnTo>
                  <a:lnTo>
                    <a:pt x="29" y="77"/>
                  </a:lnTo>
                  <a:lnTo>
                    <a:pt x="29" y="77"/>
                  </a:lnTo>
                  <a:lnTo>
                    <a:pt x="26" y="94"/>
                  </a:lnTo>
                  <a:lnTo>
                    <a:pt x="26" y="94"/>
                  </a:lnTo>
                  <a:lnTo>
                    <a:pt x="26" y="98"/>
                  </a:lnTo>
                  <a:lnTo>
                    <a:pt x="29" y="101"/>
                  </a:lnTo>
                  <a:lnTo>
                    <a:pt x="33" y="102"/>
                  </a:lnTo>
                  <a:lnTo>
                    <a:pt x="38" y="103"/>
                  </a:lnTo>
                  <a:lnTo>
                    <a:pt x="38" y="103"/>
                  </a:lnTo>
                  <a:lnTo>
                    <a:pt x="43" y="102"/>
                  </a:lnTo>
                  <a:lnTo>
                    <a:pt x="49" y="101"/>
                  </a:lnTo>
                  <a:lnTo>
                    <a:pt x="46" y="114"/>
                  </a:lnTo>
                  <a:lnTo>
                    <a:pt x="46" y="114"/>
                  </a:lnTo>
                  <a:lnTo>
                    <a:pt x="39" y="115"/>
                  </a:lnTo>
                  <a:lnTo>
                    <a:pt x="31" y="115"/>
                  </a:lnTo>
                  <a:lnTo>
                    <a:pt x="31" y="115"/>
                  </a:lnTo>
                  <a:lnTo>
                    <a:pt x="26" y="115"/>
                  </a:lnTo>
                  <a:lnTo>
                    <a:pt x="21" y="114"/>
                  </a:lnTo>
                  <a:lnTo>
                    <a:pt x="18" y="113"/>
                  </a:lnTo>
                  <a:lnTo>
                    <a:pt x="14" y="110"/>
                  </a:lnTo>
                  <a:lnTo>
                    <a:pt x="11" y="103"/>
                  </a:lnTo>
                  <a:lnTo>
                    <a:pt x="10" y="97"/>
                  </a:lnTo>
                  <a:lnTo>
                    <a:pt x="10" y="97"/>
                  </a:lnTo>
                  <a:lnTo>
                    <a:pt x="11" y="86"/>
                  </a:lnTo>
                  <a:lnTo>
                    <a:pt x="12" y="77"/>
                  </a:lnTo>
                  <a:lnTo>
                    <a:pt x="21"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4" name="Freeform 27">
              <a:extLst>
                <a:ext uri="{FF2B5EF4-FFF2-40B4-BE49-F238E27FC236}">
                  <a16:creationId xmlns:a16="http://schemas.microsoft.com/office/drawing/2014/main" xmlns="" id="{E894D561-339E-4910-AA22-3ECC92A18A7C}"/>
                </a:ext>
              </a:extLst>
            </p:cNvPr>
            <p:cNvSpPr>
              <a:spLocks noEditPoints="1"/>
            </p:cNvSpPr>
            <p:nvPr userDrawn="1"/>
          </p:nvSpPr>
          <p:spPr bwMode="auto">
            <a:xfrm>
              <a:off x="2813"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9 w 90"/>
                <a:gd name="T11" fmla="*/ 50 h 91"/>
                <a:gd name="T12" fmla="*/ 82 w 90"/>
                <a:gd name="T13" fmla="*/ 69 h 91"/>
                <a:gd name="T14" fmla="*/ 70 w 90"/>
                <a:gd name="T15" fmla="*/ 83 h 91"/>
                <a:gd name="T16" fmla="*/ 52 w 90"/>
                <a:gd name="T17" fmla="*/ 91 h 91"/>
                <a:gd name="T18" fmla="*/ 40 w 90"/>
                <a:gd name="T19" fmla="*/ 91 h 91"/>
                <a:gd name="T20" fmla="*/ 24 w 90"/>
                <a:gd name="T21" fmla="*/ 90 h 91"/>
                <a:gd name="T22" fmla="*/ 12 w 90"/>
                <a:gd name="T23" fmla="*/ 82 h 91"/>
                <a:gd name="T24" fmla="*/ 4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4 w 90"/>
                <a:gd name="T41" fmla="*/ 75 h 91"/>
                <a:gd name="T42" fmla="*/ 63 w 90"/>
                <a:gd name="T43" fmla="*/ 66 h 91"/>
                <a:gd name="T44" fmla="*/ 70 w 90"/>
                <a:gd name="T45" fmla="*/ 53 h 91"/>
                <a:gd name="T46" fmla="*/ 73 w 90"/>
                <a:gd name="T47" fmla="*/ 38 h 91"/>
                <a:gd name="T48" fmla="*/ 71 w 90"/>
                <a:gd name="T49" fmla="*/ 29 h 91"/>
                <a:gd name="T50" fmla="*/ 67 w 90"/>
                <a:gd name="T51" fmla="*/ 20 h 91"/>
                <a:gd name="T52" fmla="*/ 60 w 90"/>
                <a:gd name="T53" fmla="*/ 15 h 91"/>
                <a:gd name="T54" fmla="*/ 50 w 90"/>
                <a:gd name="T55" fmla="*/ 14 h 91"/>
                <a:gd name="T56" fmla="*/ 43 w 90"/>
                <a:gd name="T57" fmla="*/ 14 h 91"/>
                <a:gd name="T58" fmla="*/ 31 w 90"/>
                <a:gd name="T59" fmla="*/ 22 h 91"/>
                <a:gd name="T60" fmla="*/ 23 w 90"/>
                <a:gd name="T61" fmla="*/ 34 h 91"/>
                <a:gd name="T62" fmla="*/ 19 w 90"/>
                <a:gd name="T63" fmla="*/ 47 h 91"/>
                <a:gd name="T64" fmla="*/ 18 w 90"/>
                <a:gd name="T65" fmla="*/ 54 h 91"/>
                <a:gd name="T66" fmla="*/ 22 w 90"/>
                <a:gd name="T67" fmla="*/ 69 h 91"/>
                <a:gd name="T68" fmla="*/ 27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4" y="6"/>
                  </a:lnTo>
                  <a:lnTo>
                    <a:pt x="79" y="10"/>
                  </a:lnTo>
                  <a:lnTo>
                    <a:pt x="83" y="16"/>
                  </a:lnTo>
                  <a:lnTo>
                    <a:pt x="87" y="22"/>
                  </a:lnTo>
                  <a:lnTo>
                    <a:pt x="89" y="30"/>
                  </a:lnTo>
                  <a:lnTo>
                    <a:pt x="90" y="38"/>
                  </a:lnTo>
                  <a:lnTo>
                    <a:pt x="90" y="38"/>
                  </a:lnTo>
                  <a:lnTo>
                    <a:pt x="89" y="50"/>
                  </a:lnTo>
                  <a:lnTo>
                    <a:pt x="86" y="59"/>
                  </a:lnTo>
                  <a:lnTo>
                    <a:pt x="82" y="69"/>
                  </a:lnTo>
                  <a:lnTo>
                    <a:pt x="77" y="77"/>
                  </a:lnTo>
                  <a:lnTo>
                    <a:pt x="70" y="83"/>
                  </a:lnTo>
                  <a:lnTo>
                    <a:pt x="62" y="87"/>
                  </a:lnTo>
                  <a:lnTo>
                    <a:pt x="52" y="91"/>
                  </a:lnTo>
                  <a:lnTo>
                    <a:pt x="40" y="91"/>
                  </a:lnTo>
                  <a:lnTo>
                    <a:pt x="40" y="91"/>
                  </a:lnTo>
                  <a:lnTo>
                    <a:pt x="32" y="91"/>
                  </a:lnTo>
                  <a:lnTo>
                    <a:pt x="24" y="90"/>
                  </a:lnTo>
                  <a:lnTo>
                    <a:pt x="18" y="86"/>
                  </a:lnTo>
                  <a:lnTo>
                    <a:pt x="12" y="82"/>
                  </a:lnTo>
                  <a:lnTo>
                    <a:pt x="7" y="77"/>
                  </a:lnTo>
                  <a:lnTo>
                    <a:pt x="4" y="70"/>
                  </a:lnTo>
                  <a:lnTo>
                    <a:pt x="1" y="62"/>
                  </a:lnTo>
                  <a:lnTo>
                    <a:pt x="0" y="53"/>
                  </a:lnTo>
                  <a:lnTo>
                    <a:pt x="0" y="53"/>
                  </a:lnTo>
                  <a:lnTo>
                    <a:pt x="1" y="42"/>
                  </a:lnTo>
                  <a:lnTo>
                    <a:pt x="4" y="33"/>
                  </a:lnTo>
                  <a:lnTo>
                    <a:pt x="8" y="23"/>
                  </a:lnTo>
                  <a:lnTo>
                    <a:pt x="14" y="15"/>
                  </a:lnTo>
                  <a:lnTo>
                    <a:pt x="20" y="10"/>
                  </a:lnTo>
                  <a:lnTo>
                    <a:pt x="30" y="4"/>
                  </a:lnTo>
                  <a:lnTo>
                    <a:pt x="39" y="2"/>
                  </a:lnTo>
                  <a:lnTo>
                    <a:pt x="51" y="0"/>
                  </a:lnTo>
                  <a:lnTo>
                    <a:pt x="51" y="0"/>
                  </a:lnTo>
                  <a:close/>
                  <a:moveTo>
                    <a:pt x="40" y="79"/>
                  </a:moveTo>
                  <a:lnTo>
                    <a:pt x="40" y="79"/>
                  </a:lnTo>
                  <a:lnTo>
                    <a:pt x="47" y="78"/>
                  </a:lnTo>
                  <a:lnTo>
                    <a:pt x="54" y="75"/>
                  </a:lnTo>
                  <a:lnTo>
                    <a:pt x="59" y="71"/>
                  </a:lnTo>
                  <a:lnTo>
                    <a:pt x="63" y="66"/>
                  </a:lnTo>
                  <a:lnTo>
                    <a:pt x="67" y="61"/>
                  </a:lnTo>
                  <a:lnTo>
                    <a:pt x="70" y="53"/>
                  </a:lnTo>
                  <a:lnTo>
                    <a:pt x="73" y="46"/>
                  </a:lnTo>
                  <a:lnTo>
                    <a:pt x="73" y="38"/>
                  </a:lnTo>
                  <a:lnTo>
                    <a:pt x="73" y="38"/>
                  </a:lnTo>
                  <a:lnTo>
                    <a:pt x="71" y="29"/>
                  </a:lnTo>
                  <a:lnTo>
                    <a:pt x="70" y="24"/>
                  </a:lnTo>
                  <a:lnTo>
                    <a:pt x="67" y="20"/>
                  </a:lnTo>
                  <a:lnTo>
                    <a:pt x="63" y="18"/>
                  </a:lnTo>
                  <a:lnTo>
                    <a:pt x="60" y="15"/>
                  </a:lnTo>
                  <a:lnTo>
                    <a:pt x="55" y="14"/>
                  </a:lnTo>
                  <a:lnTo>
                    <a:pt x="50" y="14"/>
                  </a:lnTo>
                  <a:lnTo>
                    <a:pt x="50" y="14"/>
                  </a:lnTo>
                  <a:lnTo>
                    <a:pt x="43" y="14"/>
                  </a:lnTo>
                  <a:lnTo>
                    <a:pt x="36" y="16"/>
                  </a:lnTo>
                  <a:lnTo>
                    <a:pt x="31" y="22"/>
                  </a:lnTo>
                  <a:lnTo>
                    <a:pt x="26" y="27"/>
                  </a:lnTo>
                  <a:lnTo>
                    <a:pt x="23" y="34"/>
                  </a:lnTo>
                  <a:lnTo>
                    <a:pt x="20" y="41"/>
                  </a:lnTo>
                  <a:lnTo>
                    <a:pt x="19" y="47"/>
                  </a:lnTo>
                  <a:lnTo>
                    <a:pt x="18" y="54"/>
                  </a:lnTo>
                  <a:lnTo>
                    <a:pt x="18" y="54"/>
                  </a:lnTo>
                  <a:lnTo>
                    <a:pt x="19" y="63"/>
                  </a:lnTo>
                  <a:lnTo>
                    <a:pt x="22" y="69"/>
                  </a:lnTo>
                  <a:lnTo>
                    <a:pt x="23" y="71"/>
                  </a:lnTo>
                  <a:lnTo>
                    <a:pt x="27" y="75"/>
                  </a:lnTo>
                  <a:lnTo>
                    <a:pt x="31"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5" name="Freeform 28">
              <a:extLst>
                <a:ext uri="{FF2B5EF4-FFF2-40B4-BE49-F238E27FC236}">
                  <a16:creationId xmlns:a16="http://schemas.microsoft.com/office/drawing/2014/main" xmlns="" id="{36C41D17-5F88-45AC-A3F8-7252758333C1}"/>
                </a:ext>
              </a:extLst>
            </p:cNvPr>
            <p:cNvSpPr>
              <a:spLocks/>
            </p:cNvSpPr>
            <p:nvPr userDrawn="1"/>
          </p:nvSpPr>
          <p:spPr bwMode="auto">
            <a:xfrm>
              <a:off x="2922" y="3198"/>
              <a:ext cx="72" cy="131"/>
            </a:xfrm>
            <a:custGeom>
              <a:avLst/>
              <a:gdLst>
                <a:gd name="T0" fmla="*/ 20 w 72"/>
                <a:gd name="T1" fmla="*/ 56 h 131"/>
                <a:gd name="T2" fmla="*/ 0 w 72"/>
                <a:gd name="T3" fmla="*/ 56 h 131"/>
                <a:gd name="T4" fmla="*/ 1 w 72"/>
                <a:gd name="T5" fmla="*/ 43 h 131"/>
                <a:gd name="T6" fmla="*/ 23 w 72"/>
                <a:gd name="T7" fmla="*/ 43 h 131"/>
                <a:gd name="T8" fmla="*/ 25 w 72"/>
                <a:gd name="T9" fmla="*/ 35 h 131"/>
                <a:gd name="T10" fmla="*/ 25 w 72"/>
                <a:gd name="T11" fmla="*/ 35 h 131"/>
                <a:gd name="T12" fmla="*/ 28 w 72"/>
                <a:gd name="T13" fmla="*/ 23 h 131"/>
                <a:gd name="T14" fmla="*/ 31 w 72"/>
                <a:gd name="T15" fmla="*/ 17 h 131"/>
                <a:gd name="T16" fmla="*/ 35 w 72"/>
                <a:gd name="T17" fmla="*/ 12 h 131"/>
                <a:gd name="T18" fmla="*/ 39 w 72"/>
                <a:gd name="T19" fmla="*/ 7 h 131"/>
                <a:gd name="T20" fmla="*/ 44 w 72"/>
                <a:gd name="T21" fmla="*/ 4 h 131"/>
                <a:gd name="T22" fmla="*/ 51 w 72"/>
                <a:gd name="T23" fmla="*/ 1 h 131"/>
                <a:gd name="T24" fmla="*/ 60 w 72"/>
                <a:gd name="T25" fmla="*/ 0 h 131"/>
                <a:gd name="T26" fmla="*/ 60 w 72"/>
                <a:gd name="T27" fmla="*/ 0 h 131"/>
                <a:gd name="T28" fmla="*/ 67 w 72"/>
                <a:gd name="T29" fmla="*/ 0 h 131"/>
                <a:gd name="T30" fmla="*/ 72 w 72"/>
                <a:gd name="T31" fmla="*/ 1 h 131"/>
                <a:gd name="T32" fmla="*/ 70 w 72"/>
                <a:gd name="T33" fmla="*/ 15 h 131"/>
                <a:gd name="T34" fmla="*/ 70 w 72"/>
                <a:gd name="T35" fmla="*/ 15 h 131"/>
                <a:gd name="T36" fmla="*/ 61 w 72"/>
                <a:gd name="T37" fmla="*/ 13 h 131"/>
                <a:gd name="T38" fmla="*/ 61 w 72"/>
                <a:gd name="T39" fmla="*/ 13 h 131"/>
                <a:gd name="T40" fmla="*/ 56 w 72"/>
                <a:gd name="T41" fmla="*/ 13 h 131"/>
                <a:gd name="T42" fmla="*/ 52 w 72"/>
                <a:gd name="T43" fmla="*/ 15 h 131"/>
                <a:gd name="T44" fmla="*/ 49 w 72"/>
                <a:gd name="T45" fmla="*/ 17 h 131"/>
                <a:gd name="T46" fmla="*/ 47 w 72"/>
                <a:gd name="T47" fmla="*/ 20 h 131"/>
                <a:gd name="T48" fmla="*/ 43 w 72"/>
                <a:gd name="T49" fmla="*/ 27 h 131"/>
                <a:gd name="T50" fmla="*/ 41 w 72"/>
                <a:gd name="T51" fmla="*/ 35 h 131"/>
                <a:gd name="T52" fmla="*/ 40 w 72"/>
                <a:gd name="T53" fmla="*/ 43 h 131"/>
                <a:gd name="T54" fmla="*/ 63 w 72"/>
                <a:gd name="T55" fmla="*/ 43 h 131"/>
                <a:gd name="T56" fmla="*/ 60 w 72"/>
                <a:gd name="T57" fmla="*/ 56 h 131"/>
                <a:gd name="T58" fmla="*/ 36 w 72"/>
                <a:gd name="T59" fmla="*/ 56 h 131"/>
                <a:gd name="T60" fmla="*/ 20 w 72"/>
                <a:gd name="T61" fmla="*/ 131 h 131"/>
                <a:gd name="T62" fmla="*/ 4 w 72"/>
                <a:gd name="T63" fmla="*/ 131 h 131"/>
                <a:gd name="T64" fmla="*/ 20 w 72"/>
                <a:gd name="T65"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1">
                  <a:moveTo>
                    <a:pt x="20" y="56"/>
                  </a:moveTo>
                  <a:lnTo>
                    <a:pt x="0" y="56"/>
                  </a:lnTo>
                  <a:lnTo>
                    <a:pt x="1" y="43"/>
                  </a:lnTo>
                  <a:lnTo>
                    <a:pt x="23" y="43"/>
                  </a:lnTo>
                  <a:lnTo>
                    <a:pt x="25" y="35"/>
                  </a:lnTo>
                  <a:lnTo>
                    <a:pt x="25" y="35"/>
                  </a:lnTo>
                  <a:lnTo>
                    <a:pt x="28" y="23"/>
                  </a:lnTo>
                  <a:lnTo>
                    <a:pt x="31" y="17"/>
                  </a:lnTo>
                  <a:lnTo>
                    <a:pt x="35" y="12"/>
                  </a:lnTo>
                  <a:lnTo>
                    <a:pt x="39" y="7"/>
                  </a:lnTo>
                  <a:lnTo>
                    <a:pt x="44" y="4"/>
                  </a:lnTo>
                  <a:lnTo>
                    <a:pt x="51" y="1"/>
                  </a:lnTo>
                  <a:lnTo>
                    <a:pt x="60" y="0"/>
                  </a:lnTo>
                  <a:lnTo>
                    <a:pt x="60" y="0"/>
                  </a:lnTo>
                  <a:lnTo>
                    <a:pt x="67" y="0"/>
                  </a:lnTo>
                  <a:lnTo>
                    <a:pt x="72" y="1"/>
                  </a:lnTo>
                  <a:lnTo>
                    <a:pt x="70" y="15"/>
                  </a:lnTo>
                  <a:lnTo>
                    <a:pt x="70" y="15"/>
                  </a:lnTo>
                  <a:lnTo>
                    <a:pt x="61" y="13"/>
                  </a:lnTo>
                  <a:lnTo>
                    <a:pt x="61" y="13"/>
                  </a:lnTo>
                  <a:lnTo>
                    <a:pt x="56" y="13"/>
                  </a:lnTo>
                  <a:lnTo>
                    <a:pt x="52" y="15"/>
                  </a:lnTo>
                  <a:lnTo>
                    <a:pt x="49" y="17"/>
                  </a:lnTo>
                  <a:lnTo>
                    <a:pt x="47" y="20"/>
                  </a:lnTo>
                  <a:lnTo>
                    <a:pt x="43" y="27"/>
                  </a:lnTo>
                  <a:lnTo>
                    <a:pt x="41" y="35"/>
                  </a:lnTo>
                  <a:lnTo>
                    <a:pt x="40" y="43"/>
                  </a:lnTo>
                  <a:lnTo>
                    <a:pt x="63" y="43"/>
                  </a:lnTo>
                  <a:lnTo>
                    <a:pt x="60" y="56"/>
                  </a:lnTo>
                  <a:lnTo>
                    <a:pt x="36" y="56"/>
                  </a:lnTo>
                  <a:lnTo>
                    <a:pt x="20" y="131"/>
                  </a:lnTo>
                  <a:lnTo>
                    <a:pt x="4" y="131"/>
                  </a:ln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6" name="Freeform 29">
              <a:extLst>
                <a:ext uri="{FF2B5EF4-FFF2-40B4-BE49-F238E27FC236}">
                  <a16:creationId xmlns:a16="http://schemas.microsoft.com/office/drawing/2014/main" xmlns="" id="{63A4DF21-3191-41C1-B2DD-B72B8309558D}"/>
                </a:ext>
              </a:extLst>
            </p:cNvPr>
            <p:cNvSpPr>
              <a:spLocks noEditPoints="1"/>
            </p:cNvSpPr>
            <p:nvPr userDrawn="1"/>
          </p:nvSpPr>
          <p:spPr bwMode="auto">
            <a:xfrm>
              <a:off x="3034" y="3239"/>
              <a:ext cx="89" cy="91"/>
            </a:xfrm>
            <a:custGeom>
              <a:avLst/>
              <a:gdLst>
                <a:gd name="T0" fmla="*/ 50 w 89"/>
                <a:gd name="T1" fmla="*/ 0 h 91"/>
                <a:gd name="T2" fmla="*/ 66 w 89"/>
                <a:gd name="T3" fmla="*/ 3 h 91"/>
                <a:gd name="T4" fmla="*/ 78 w 89"/>
                <a:gd name="T5" fmla="*/ 10 h 91"/>
                <a:gd name="T6" fmla="*/ 86 w 89"/>
                <a:gd name="T7" fmla="*/ 22 h 91"/>
                <a:gd name="T8" fmla="*/ 89 w 89"/>
                <a:gd name="T9" fmla="*/ 38 h 91"/>
                <a:gd name="T10" fmla="*/ 88 w 89"/>
                <a:gd name="T11" fmla="*/ 50 h 91"/>
                <a:gd name="T12" fmla="*/ 82 w 89"/>
                <a:gd name="T13" fmla="*/ 69 h 91"/>
                <a:gd name="T14" fmla="*/ 69 w 89"/>
                <a:gd name="T15" fmla="*/ 83 h 91"/>
                <a:gd name="T16" fmla="*/ 51 w 89"/>
                <a:gd name="T17" fmla="*/ 91 h 91"/>
                <a:gd name="T18" fmla="*/ 39 w 89"/>
                <a:gd name="T19" fmla="*/ 91 h 91"/>
                <a:gd name="T20" fmla="*/ 23 w 89"/>
                <a:gd name="T21" fmla="*/ 90 h 91"/>
                <a:gd name="T22" fmla="*/ 11 w 89"/>
                <a:gd name="T23" fmla="*/ 82 h 91"/>
                <a:gd name="T24" fmla="*/ 3 w 89"/>
                <a:gd name="T25" fmla="*/ 70 h 91"/>
                <a:gd name="T26" fmla="*/ 0 w 89"/>
                <a:gd name="T27" fmla="*/ 53 h 91"/>
                <a:gd name="T28" fmla="*/ 0 w 89"/>
                <a:gd name="T29" fmla="*/ 42 h 91"/>
                <a:gd name="T30" fmla="*/ 7 w 89"/>
                <a:gd name="T31" fmla="*/ 23 h 91"/>
                <a:gd name="T32" fmla="*/ 21 w 89"/>
                <a:gd name="T33" fmla="*/ 10 h 91"/>
                <a:gd name="T34" fmla="*/ 38 w 89"/>
                <a:gd name="T35" fmla="*/ 2 h 91"/>
                <a:gd name="T36" fmla="*/ 50 w 89"/>
                <a:gd name="T37" fmla="*/ 0 h 91"/>
                <a:gd name="T38" fmla="*/ 39 w 89"/>
                <a:gd name="T39" fmla="*/ 79 h 91"/>
                <a:gd name="T40" fmla="*/ 53 w 89"/>
                <a:gd name="T41" fmla="*/ 75 h 91"/>
                <a:gd name="T42" fmla="*/ 62 w 89"/>
                <a:gd name="T43" fmla="*/ 66 h 91"/>
                <a:gd name="T44" fmla="*/ 69 w 89"/>
                <a:gd name="T45" fmla="*/ 53 h 91"/>
                <a:gd name="T46" fmla="*/ 72 w 89"/>
                <a:gd name="T47" fmla="*/ 38 h 91"/>
                <a:gd name="T48" fmla="*/ 70 w 89"/>
                <a:gd name="T49" fmla="*/ 29 h 91"/>
                <a:gd name="T50" fmla="*/ 66 w 89"/>
                <a:gd name="T51" fmla="*/ 20 h 91"/>
                <a:gd name="T52" fmla="*/ 60 w 89"/>
                <a:gd name="T53" fmla="*/ 15 h 91"/>
                <a:gd name="T54" fmla="*/ 49 w 89"/>
                <a:gd name="T55" fmla="*/ 14 h 91"/>
                <a:gd name="T56" fmla="*/ 42 w 89"/>
                <a:gd name="T57" fmla="*/ 14 h 91"/>
                <a:gd name="T58" fmla="*/ 30 w 89"/>
                <a:gd name="T59" fmla="*/ 22 h 91"/>
                <a:gd name="T60" fmla="*/ 22 w 89"/>
                <a:gd name="T61" fmla="*/ 34 h 91"/>
                <a:gd name="T62" fmla="*/ 18 w 89"/>
                <a:gd name="T63" fmla="*/ 47 h 91"/>
                <a:gd name="T64" fmla="*/ 17 w 89"/>
                <a:gd name="T65" fmla="*/ 54 h 91"/>
                <a:gd name="T66" fmla="*/ 21 w 89"/>
                <a:gd name="T67" fmla="*/ 69 h 91"/>
                <a:gd name="T68" fmla="*/ 26 w 89"/>
                <a:gd name="T69" fmla="*/ 75 h 91"/>
                <a:gd name="T70" fmla="*/ 34 w 89"/>
                <a:gd name="T71" fmla="*/ 78 h 91"/>
                <a:gd name="T72" fmla="*/ 39 w 89"/>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1">
                  <a:moveTo>
                    <a:pt x="50" y="0"/>
                  </a:moveTo>
                  <a:lnTo>
                    <a:pt x="50" y="0"/>
                  </a:lnTo>
                  <a:lnTo>
                    <a:pt x="58" y="0"/>
                  </a:lnTo>
                  <a:lnTo>
                    <a:pt x="66" y="3"/>
                  </a:lnTo>
                  <a:lnTo>
                    <a:pt x="73" y="6"/>
                  </a:lnTo>
                  <a:lnTo>
                    <a:pt x="78" y="10"/>
                  </a:lnTo>
                  <a:lnTo>
                    <a:pt x="82" y="16"/>
                  </a:lnTo>
                  <a:lnTo>
                    <a:pt x="86" y="22"/>
                  </a:lnTo>
                  <a:lnTo>
                    <a:pt x="88" y="30"/>
                  </a:lnTo>
                  <a:lnTo>
                    <a:pt x="89" y="38"/>
                  </a:lnTo>
                  <a:lnTo>
                    <a:pt x="89" y="38"/>
                  </a:lnTo>
                  <a:lnTo>
                    <a:pt x="88" y="50"/>
                  </a:lnTo>
                  <a:lnTo>
                    <a:pt x="86" y="59"/>
                  </a:lnTo>
                  <a:lnTo>
                    <a:pt x="82" y="69"/>
                  </a:lnTo>
                  <a:lnTo>
                    <a:pt x="76" y="77"/>
                  </a:lnTo>
                  <a:lnTo>
                    <a:pt x="69" y="83"/>
                  </a:lnTo>
                  <a:lnTo>
                    <a:pt x="61" y="87"/>
                  </a:lnTo>
                  <a:lnTo>
                    <a:pt x="51" y="91"/>
                  </a:lnTo>
                  <a:lnTo>
                    <a:pt x="39" y="91"/>
                  </a:lnTo>
                  <a:lnTo>
                    <a:pt x="39" y="91"/>
                  </a:lnTo>
                  <a:lnTo>
                    <a:pt x="31" y="91"/>
                  </a:lnTo>
                  <a:lnTo>
                    <a:pt x="23" y="90"/>
                  </a:lnTo>
                  <a:lnTo>
                    <a:pt x="17" y="86"/>
                  </a:lnTo>
                  <a:lnTo>
                    <a:pt x="11" y="82"/>
                  </a:lnTo>
                  <a:lnTo>
                    <a:pt x="6" y="77"/>
                  </a:lnTo>
                  <a:lnTo>
                    <a:pt x="3" y="70"/>
                  </a:lnTo>
                  <a:lnTo>
                    <a:pt x="0" y="62"/>
                  </a:lnTo>
                  <a:lnTo>
                    <a:pt x="0" y="53"/>
                  </a:lnTo>
                  <a:lnTo>
                    <a:pt x="0" y="53"/>
                  </a:lnTo>
                  <a:lnTo>
                    <a:pt x="0" y="42"/>
                  </a:lnTo>
                  <a:lnTo>
                    <a:pt x="3" y="33"/>
                  </a:lnTo>
                  <a:lnTo>
                    <a:pt x="7" y="23"/>
                  </a:lnTo>
                  <a:lnTo>
                    <a:pt x="13" y="15"/>
                  </a:lnTo>
                  <a:lnTo>
                    <a:pt x="21" y="10"/>
                  </a:lnTo>
                  <a:lnTo>
                    <a:pt x="29" y="4"/>
                  </a:lnTo>
                  <a:lnTo>
                    <a:pt x="38" y="2"/>
                  </a:lnTo>
                  <a:lnTo>
                    <a:pt x="50" y="0"/>
                  </a:lnTo>
                  <a:lnTo>
                    <a:pt x="50" y="0"/>
                  </a:lnTo>
                  <a:close/>
                  <a:moveTo>
                    <a:pt x="39" y="79"/>
                  </a:moveTo>
                  <a:lnTo>
                    <a:pt x="39" y="79"/>
                  </a:lnTo>
                  <a:lnTo>
                    <a:pt x="46" y="78"/>
                  </a:lnTo>
                  <a:lnTo>
                    <a:pt x="53" y="75"/>
                  </a:lnTo>
                  <a:lnTo>
                    <a:pt x="58" y="71"/>
                  </a:lnTo>
                  <a:lnTo>
                    <a:pt x="62" y="66"/>
                  </a:lnTo>
                  <a:lnTo>
                    <a:pt x="66" y="61"/>
                  </a:lnTo>
                  <a:lnTo>
                    <a:pt x="69" y="53"/>
                  </a:lnTo>
                  <a:lnTo>
                    <a:pt x="72" y="46"/>
                  </a:lnTo>
                  <a:lnTo>
                    <a:pt x="72" y="38"/>
                  </a:lnTo>
                  <a:lnTo>
                    <a:pt x="72" y="38"/>
                  </a:lnTo>
                  <a:lnTo>
                    <a:pt x="70" y="29"/>
                  </a:lnTo>
                  <a:lnTo>
                    <a:pt x="69" y="24"/>
                  </a:lnTo>
                  <a:lnTo>
                    <a:pt x="66" y="20"/>
                  </a:lnTo>
                  <a:lnTo>
                    <a:pt x="64" y="18"/>
                  </a:lnTo>
                  <a:lnTo>
                    <a:pt x="60" y="15"/>
                  </a:lnTo>
                  <a:lnTo>
                    <a:pt x="54" y="14"/>
                  </a:lnTo>
                  <a:lnTo>
                    <a:pt x="49" y="14"/>
                  </a:lnTo>
                  <a:lnTo>
                    <a:pt x="49" y="14"/>
                  </a:lnTo>
                  <a:lnTo>
                    <a:pt x="42" y="14"/>
                  </a:lnTo>
                  <a:lnTo>
                    <a:pt x="35" y="16"/>
                  </a:lnTo>
                  <a:lnTo>
                    <a:pt x="30" y="22"/>
                  </a:lnTo>
                  <a:lnTo>
                    <a:pt x="25" y="27"/>
                  </a:lnTo>
                  <a:lnTo>
                    <a:pt x="22" y="34"/>
                  </a:lnTo>
                  <a:lnTo>
                    <a:pt x="19" y="41"/>
                  </a:lnTo>
                  <a:lnTo>
                    <a:pt x="18" y="47"/>
                  </a:lnTo>
                  <a:lnTo>
                    <a:pt x="17" y="54"/>
                  </a:lnTo>
                  <a:lnTo>
                    <a:pt x="17" y="54"/>
                  </a:lnTo>
                  <a:lnTo>
                    <a:pt x="18" y="63"/>
                  </a:lnTo>
                  <a:lnTo>
                    <a:pt x="21" y="69"/>
                  </a:lnTo>
                  <a:lnTo>
                    <a:pt x="23" y="71"/>
                  </a:lnTo>
                  <a:lnTo>
                    <a:pt x="26" y="75"/>
                  </a:lnTo>
                  <a:lnTo>
                    <a:pt x="30" y="77"/>
                  </a:lnTo>
                  <a:lnTo>
                    <a:pt x="34" y="78"/>
                  </a:lnTo>
                  <a:lnTo>
                    <a:pt x="39" y="79"/>
                  </a:lnTo>
                  <a:lnTo>
                    <a:pt x="3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7" name="Freeform 30">
              <a:extLst>
                <a:ext uri="{FF2B5EF4-FFF2-40B4-BE49-F238E27FC236}">
                  <a16:creationId xmlns:a16="http://schemas.microsoft.com/office/drawing/2014/main" xmlns="" id="{A5F14817-4EE7-4543-81DD-CCA64E877C61}"/>
                </a:ext>
              </a:extLst>
            </p:cNvPr>
            <p:cNvSpPr>
              <a:spLocks/>
            </p:cNvSpPr>
            <p:nvPr userDrawn="1"/>
          </p:nvSpPr>
          <p:spPr bwMode="auto">
            <a:xfrm>
              <a:off x="3142" y="3241"/>
              <a:ext cx="90" cy="89"/>
            </a:xfrm>
            <a:custGeom>
              <a:avLst/>
              <a:gdLst>
                <a:gd name="T0" fmla="*/ 75 w 90"/>
                <a:gd name="T1" fmla="*/ 75 h 89"/>
                <a:gd name="T2" fmla="*/ 75 w 90"/>
                <a:gd name="T3" fmla="*/ 75 h 89"/>
                <a:gd name="T4" fmla="*/ 72 w 90"/>
                <a:gd name="T5" fmla="*/ 88 h 89"/>
                <a:gd name="T6" fmla="*/ 56 w 90"/>
                <a:gd name="T7" fmla="*/ 88 h 89"/>
                <a:gd name="T8" fmla="*/ 60 w 90"/>
                <a:gd name="T9" fmla="*/ 73 h 89"/>
                <a:gd name="T10" fmla="*/ 59 w 90"/>
                <a:gd name="T11" fmla="*/ 73 h 89"/>
                <a:gd name="T12" fmla="*/ 59 w 90"/>
                <a:gd name="T13" fmla="*/ 73 h 89"/>
                <a:gd name="T14" fmla="*/ 55 w 90"/>
                <a:gd name="T15" fmla="*/ 80 h 89"/>
                <a:gd name="T16" fmla="*/ 48 w 90"/>
                <a:gd name="T17" fmla="*/ 85 h 89"/>
                <a:gd name="T18" fmla="*/ 40 w 90"/>
                <a:gd name="T19" fmla="*/ 88 h 89"/>
                <a:gd name="T20" fmla="*/ 29 w 90"/>
                <a:gd name="T21" fmla="*/ 89 h 89"/>
                <a:gd name="T22" fmla="*/ 29 w 90"/>
                <a:gd name="T23" fmla="*/ 89 h 89"/>
                <a:gd name="T24" fmla="*/ 23 w 90"/>
                <a:gd name="T25" fmla="*/ 89 h 89"/>
                <a:gd name="T26" fmla="*/ 17 w 90"/>
                <a:gd name="T27" fmla="*/ 88 h 89"/>
                <a:gd name="T28" fmla="*/ 12 w 90"/>
                <a:gd name="T29" fmla="*/ 87 h 89"/>
                <a:gd name="T30" fmla="*/ 8 w 90"/>
                <a:gd name="T31" fmla="*/ 83 h 89"/>
                <a:gd name="T32" fmla="*/ 5 w 90"/>
                <a:gd name="T33" fmla="*/ 79 h 89"/>
                <a:gd name="T34" fmla="*/ 2 w 90"/>
                <a:gd name="T35" fmla="*/ 75 h 89"/>
                <a:gd name="T36" fmla="*/ 1 w 90"/>
                <a:gd name="T37" fmla="*/ 69 h 89"/>
                <a:gd name="T38" fmla="*/ 0 w 90"/>
                <a:gd name="T39" fmla="*/ 63 h 89"/>
                <a:gd name="T40" fmla="*/ 0 w 90"/>
                <a:gd name="T41" fmla="*/ 63 h 89"/>
                <a:gd name="T42" fmla="*/ 1 w 90"/>
                <a:gd name="T43" fmla="*/ 55 h 89"/>
                <a:gd name="T44" fmla="*/ 2 w 90"/>
                <a:gd name="T45" fmla="*/ 47 h 89"/>
                <a:gd name="T46" fmla="*/ 12 w 90"/>
                <a:gd name="T47" fmla="*/ 0 h 89"/>
                <a:gd name="T48" fmla="*/ 28 w 90"/>
                <a:gd name="T49" fmla="*/ 0 h 89"/>
                <a:gd name="T50" fmla="*/ 17 w 90"/>
                <a:gd name="T51" fmla="*/ 53 h 89"/>
                <a:gd name="T52" fmla="*/ 17 w 90"/>
                <a:gd name="T53" fmla="*/ 53 h 89"/>
                <a:gd name="T54" fmla="*/ 16 w 90"/>
                <a:gd name="T55" fmla="*/ 61 h 89"/>
                <a:gd name="T56" fmla="*/ 16 w 90"/>
                <a:gd name="T57" fmla="*/ 61 h 89"/>
                <a:gd name="T58" fmla="*/ 17 w 90"/>
                <a:gd name="T59" fmla="*/ 67 h 89"/>
                <a:gd name="T60" fmla="*/ 20 w 90"/>
                <a:gd name="T61" fmla="*/ 72 h 89"/>
                <a:gd name="T62" fmla="*/ 25 w 90"/>
                <a:gd name="T63" fmla="*/ 76 h 89"/>
                <a:gd name="T64" fmla="*/ 32 w 90"/>
                <a:gd name="T65" fmla="*/ 77 h 89"/>
                <a:gd name="T66" fmla="*/ 32 w 90"/>
                <a:gd name="T67" fmla="*/ 77 h 89"/>
                <a:gd name="T68" fmla="*/ 39 w 90"/>
                <a:gd name="T69" fmla="*/ 76 h 89"/>
                <a:gd name="T70" fmla="*/ 45 w 90"/>
                <a:gd name="T71" fmla="*/ 73 h 89"/>
                <a:gd name="T72" fmla="*/ 51 w 90"/>
                <a:gd name="T73" fmla="*/ 69 h 89"/>
                <a:gd name="T74" fmla="*/ 55 w 90"/>
                <a:gd name="T75" fmla="*/ 65 h 89"/>
                <a:gd name="T76" fmla="*/ 59 w 90"/>
                <a:gd name="T77" fmla="*/ 60 h 89"/>
                <a:gd name="T78" fmla="*/ 62 w 90"/>
                <a:gd name="T79" fmla="*/ 55 h 89"/>
                <a:gd name="T80" fmla="*/ 64 w 90"/>
                <a:gd name="T81" fmla="*/ 44 h 89"/>
                <a:gd name="T82" fmla="*/ 74 w 90"/>
                <a:gd name="T83" fmla="*/ 0 h 89"/>
                <a:gd name="T84" fmla="*/ 90 w 90"/>
                <a:gd name="T85" fmla="*/ 0 h 89"/>
                <a:gd name="T86" fmla="*/ 75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5" y="75"/>
                  </a:moveTo>
                  <a:lnTo>
                    <a:pt x="75" y="75"/>
                  </a:lnTo>
                  <a:lnTo>
                    <a:pt x="72" y="88"/>
                  </a:lnTo>
                  <a:lnTo>
                    <a:pt x="56" y="88"/>
                  </a:lnTo>
                  <a:lnTo>
                    <a:pt x="60" y="73"/>
                  </a:lnTo>
                  <a:lnTo>
                    <a:pt x="59" y="73"/>
                  </a:lnTo>
                  <a:lnTo>
                    <a:pt x="59" y="73"/>
                  </a:lnTo>
                  <a:lnTo>
                    <a:pt x="55" y="80"/>
                  </a:lnTo>
                  <a:lnTo>
                    <a:pt x="48" y="85"/>
                  </a:lnTo>
                  <a:lnTo>
                    <a:pt x="40" y="88"/>
                  </a:lnTo>
                  <a:lnTo>
                    <a:pt x="29" y="89"/>
                  </a:lnTo>
                  <a:lnTo>
                    <a:pt x="29" y="89"/>
                  </a:lnTo>
                  <a:lnTo>
                    <a:pt x="23" y="89"/>
                  </a:lnTo>
                  <a:lnTo>
                    <a:pt x="17" y="88"/>
                  </a:lnTo>
                  <a:lnTo>
                    <a:pt x="12" y="87"/>
                  </a:lnTo>
                  <a:lnTo>
                    <a:pt x="8" y="83"/>
                  </a:lnTo>
                  <a:lnTo>
                    <a:pt x="5" y="79"/>
                  </a:lnTo>
                  <a:lnTo>
                    <a:pt x="2" y="75"/>
                  </a:lnTo>
                  <a:lnTo>
                    <a:pt x="1" y="69"/>
                  </a:lnTo>
                  <a:lnTo>
                    <a:pt x="0" y="63"/>
                  </a:lnTo>
                  <a:lnTo>
                    <a:pt x="0" y="63"/>
                  </a:lnTo>
                  <a:lnTo>
                    <a:pt x="1" y="55"/>
                  </a:lnTo>
                  <a:lnTo>
                    <a:pt x="2" y="47"/>
                  </a:lnTo>
                  <a:lnTo>
                    <a:pt x="12" y="0"/>
                  </a:lnTo>
                  <a:lnTo>
                    <a:pt x="28" y="0"/>
                  </a:lnTo>
                  <a:lnTo>
                    <a:pt x="17" y="53"/>
                  </a:lnTo>
                  <a:lnTo>
                    <a:pt x="17" y="53"/>
                  </a:lnTo>
                  <a:lnTo>
                    <a:pt x="16" y="61"/>
                  </a:lnTo>
                  <a:lnTo>
                    <a:pt x="16" y="61"/>
                  </a:lnTo>
                  <a:lnTo>
                    <a:pt x="17" y="67"/>
                  </a:lnTo>
                  <a:lnTo>
                    <a:pt x="20" y="72"/>
                  </a:lnTo>
                  <a:lnTo>
                    <a:pt x="25" y="76"/>
                  </a:lnTo>
                  <a:lnTo>
                    <a:pt x="32" y="77"/>
                  </a:lnTo>
                  <a:lnTo>
                    <a:pt x="32" y="77"/>
                  </a:lnTo>
                  <a:lnTo>
                    <a:pt x="39" y="76"/>
                  </a:lnTo>
                  <a:lnTo>
                    <a:pt x="45" y="73"/>
                  </a:lnTo>
                  <a:lnTo>
                    <a:pt x="51" y="69"/>
                  </a:lnTo>
                  <a:lnTo>
                    <a:pt x="55" y="65"/>
                  </a:lnTo>
                  <a:lnTo>
                    <a:pt x="59" y="60"/>
                  </a:lnTo>
                  <a:lnTo>
                    <a:pt x="62" y="55"/>
                  </a:lnTo>
                  <a:lnTo>
                    <a:pt x="64" y="44"/>
                  </a:lnTo>
                  <a:lnTo>
                    <a:pt x="74" y="0"/>
                  </a:lnTo>
                  <a:lnTo>
                    <a:pt x="90" y="0"/>
                  </a:lnTo>
                  <a:lnTo>
                    <a:pt x="75"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8" name="Freeform 31">
              <a:extLst>
                <a:ext uri="{FF2B5EF4-FFF2-40B4-BE49-F238E27FC236}">
                  <a16:creationId xmlns:a16="http://schemas.microsoft.com/office/drawing/2014/main" xmlns="" id="{8C480E1C-9807-49F3-9F97-C96F7638FE4B}"/>
                </a:ext>
              </a:extLst>
            </p:cNvPr>
            <p:cNvSpPr>
              <a:spLocks/>
            </p:cNvSpPr>
            <p:nvPr userDrawn="1"/>
          </p:nvSpPr>
          <p:spPr bwMode="auto">
            <a:xfrm>
              <a:off x="3242" y="3239"/>
              <a:ext cx="69" cy="90"/>
            </a:xfrm>
            <a:custGeom>
              <a:avLst/>
              <a:gdLst>
                <a:gd name="T0" fmla="*/ 15 w 69"/>
                <a:gd name="T1" fmla="*/ 15 h 90"/>
                <a:gd name="T2" fmla="*/ 15 w 69"/>
                <a:gd name="T3" fmla="*/ 15 h 90"/>
                <a:gd name="T4" fmla="*/ 18 w 69"/>
                <a:gd name="T5" fmla="*/ 2 h 90"/>
                <a:gd name="T6" fmla="*/ 33 w 69"/>
                <a:gd name="T7" fmla="*/ 2 h 90"/>
                <a:gd name="T8" fmla="*/ 30 w 69"/>
                <a:gd name="T9" fmla="*/ 16 h 90"/>
                <a:gd name="T10" fmla="*/ 31 w 69"/>
                <a:gd name="T11" fmla="*/ 16 h 90"/>
                <a:gd name="T12" fmla="*/ 31 w 69"/>
                <a:gd name="T13" fmla="*/ 16 h 90"/>
                <a:gd name="T14" fmla="*/ 35 w 69"/>
                <a:gd name="T15" fmla="*/ 10 h 90"/>
                <a:gd name="T16" fmla="*/ 42 w 69"/>
                <a:gd name="T17" fmla="*/ 4 h 90"/>
                <a:gd name="T18" fmla="*/ 50 w 69"/>
                <a:gd name="T19" fmla="*/ 2 h 90"/>
                <a:gd name="T20" fmla="*/ 61 w 69"/>
                <a:gd name="T21" fmla="*/ 0 h 90"/>
                <a:gd name="T22" fmla="*/ 61 w 69"/>
                <a:gd name="T23" fmla="*/ 0 h 90"/>
                <a:gd name="T24" fmla="*/ 64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1 w 69"/>
                <a:gd name="T45" fmla="*/ 31 h 90"/>
                <a:gd name="T46" fmla="*/ 29 w 69"/>
                <a:gd name="T47" fmla="*/ 37 h 90"/>
                <a:gd name="T48" fmla="*/ 26 w 69"/>
                <a:gd name="T49" fmla="*/ 47 h 90"/>
                <a:gd name="T50" fmla="*/ 17 w 69"/>
                <a:gd name="T51" fmla="*/ 90 h 90"/>
                <a:gd name="T52" fmla="*/ 0 w 69"/>
                <a:gd name="T53" fmla="*/ 90 h 90"/>
                <a:gd name="T54" fmla="*/ 15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5" y="15"/>
                  </a:moveTo>
                  <a:lnTo>
                    <a:pt x="15" y="15"/>
                  </a:lnTo>
                  <a:lnTo>
                    <a:pt x="18" y="2"/>
                  </a:lnTo>
                  <a:lnTo>
                    <a:pt x="33" y="2"/>
                  </a:lnTo>
                  <a:lnTo>
                    <a:pt x="30" y="16"/>
                  </a:lnTo>
                  <a:lnTo>
                    <a:pt x="31" y="16"/>
                  </a:lnTo>
                  <a:lnTo>
                    <a:pt x="31" y="16"/>
                  </a:lnTo>
                  <a:lnTo>
                    <a:pt x="35" y="10"/>
                  </a:lnTo>
                  <a:lnTo>
                    <a:pt x="42" y="4"/>
                  </a:lnTo>
                  <a:lnTo>
                    <a:pt x="50" y="2"/>
                  </a:lnTo>
                  <a:lnTo>
                    <a:pt x="61" y="0"/>
                  </a:lnTo>
                  <a:lnTo>
                    <a:pt x="61" y="0"/>
                  </a:lnTo>
                  <a:lnTo>
                    <a:pt x="64" y="0"/>
                  </a:lnTo>
                  <a:lnTo>
                    <a:pt x="69" y="2"/>
                  </a:lnTo>
                  <a:lnTo>
                    <a:pt x="65" y="16"/>
                  </a:lnTo>
                  <a:lnTo>
                    <a:pt x="65" y="16"/>
                  </a:lnTo>
                  <a:lnTo>
                    <a:pt x="58" y="14"/>
                  </a:lnTo>
                  <a:lnTo>
                    <a:pt x="58" y="14"/>
                  </a:lnTo>
                  <a:lnTo>
                    <a:pt x="51" y="15"/>
                  </a:lnTo>
                  <a:lnTo>
                    <a:pt x="45" y="18"/>
                  </a:lnTo>
                  <a:lnTo>
                    <a:pt x="39" y="22"/>
                  </a:lnTo>
                  <a:lnTo>
                    <a:pt x="35" y="26"/>
                  </a:lnTo>
                  <a:lnTo>
                    <a:pt x="31" y="31"/>
                  </a:lnTo>
                  <a:lnTo>
                    <a:pt x="29" y="37"/>
                  </a:lnTo>
                  <a:lnTo>
                    <a:pt x="26" y="47"/>
                  </a:lnTo>
                  <a:lnTo>
                    <a:pt x="17"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9" name="Freeform 32">
              <a:extLst>
                <a:ext uri="{FF2B5EF4-FFF2-40B4-BE49-F238E27FC236}">
                  <a16:creationId xmlns:a16="http://schemas.microsoft.com/office/drawing/2014/main" xmlns="" id="{1A45D6AF-7A91-4185-8392-F1FA64E7F3A9}"/>
                </a:ext>
              </a:extLst>
            </p:cNvPr>
            <p:cNvSpPr>
              <a:spLocks/>
            </p:cNvSpPr>
            <p:nvPr userDrawn="1"/>
          </p:nvSpPr>
          <p:spPr bwMode="auto">
            <a:xfrm>
              <a:off x="3359" y="3239"/>
              <a:ext cx="71" cy="91"/>
            </a:xfrm>
            <a:custGeom>
              <a:avLst/>
              <a:gdLst>
                <a:gd name="T0" fmla="*/ 67 w 71"/>
                <a:gd name="T1" fmla="*/ 18 h 91"/>
                <a:gd name="T2" fmla="*/ 67 w 71"/>
                <a:gd name="T3" fmla="*/ 18 h 91"/>
                <a:gd name="T4" fmla="*/ 59 w 71"/>
                <a:gd name="T5" fmla="*/ 14 h 91"/>
                <a:gd name="T6" fmla="*/ 51 w 71"/>
                <a:gd name="T7" fmla="*/ 14 h 91"/>
                <a:gd name="T8" fmla="*/ 51 w 71"/>
                <a:gd name="T9" fmla="*/ 14 h 91"/>
                <a:gd name="T10" fmla="*/ 44 w 71"/>
                <a:gd name="T11" fmla="*/ 14 h 91"/>
                <a:gd name="T12" fmla="*/ 38 w 71"/>
                <a:gd name="T13" fmla="*/ 16 h 91"/>
                <a:gd name="T14" fmla="*/ 31 w 71"/>
                <a:gd name="T15" fmla="*/ 20 h 91"/>
                <a:gd name="T16" fmla="*/ 27 w 71"/>
                <a:gd name="T17" fmla="*/ 24 h 91"/>
                <a:gd name="T18" fmla="*/ 23 w 71"/>
                <a:gd name="T19" fmla="*/ 31 h 91"/>
                <a:gd name="T20" fmla="*/ 20 w 71"/>
                <a:gd name="T21" fmla="*/ 38 h 91"/>
                <a:gd name="T22" fmla="*/ 18 w 71"/>
                <a:gd name="T23" fmla="*/ 45 h 91"/>
                <a:gd name="T24" fmla="*/ 18 w 71"/>
                <a:gd name="T25" fmla="*/ 53 h 91"/>
                <a:gd name="T26" fmla="*/ 18 w 71"/>
                <a:gd name="T27" fmla="*/ 53 h 91"/>
                <a:gd name="T28" fmla="*/ 18 w 71"/>
                <a:gd name="T29" fmla="*/ 59 h 91"/>
                <a:gd name="T30" fmla="*/ 19 w 71"/>
                <a:gd name="T31" fmla="*/ 63 h 91"/>
                <a:gd name="T32" fmla="*/ 22 w 71"/>
                <a:gd name="T33" fmla="*/ 69 h 91"/>
                <a:gd name="T34" fmla="*/ 24 w 71"/>
                <a:gd name="T35" fmla="*/ 73 h 91"/>
                <a:gd name="T36" fmla="*/ 27 w 71"/>
                <a:gd name="T37" fmla="*/ 75 h 91"/>
                <a:gd name="T38" fmla="*/ 31 w 71"/>
                <a:gd name="T39" fmla="*/ 77 h 91"/>
                <a:gd name="T40" fmla="*/ 36 w 71"/>
                <a:gd name="T41" fmla="*/ 78 h 91"/>
                <a:gd name="T42" fmla="*/ 42 w 71"/>
                <a:gd name="T43" fmla="*/ 79 h 91"/>
                <a:gd name="T44" fmla="*/ 42 w 71"/>
                <a:gd name="T45" fmla="*/ 79 h 91"/>
                <a:gd name="T46" fmla="*/ 50 w 71"/>
                <a:gd name="T47" fmla="*/ 78 h 91"/>
                <a:gd name="T48" fmla="*/ 59 w 71"/>
                <a:gd name="T49" fmla="*/ 75 h 91"/>
                <a:gd name="T50" fmla="*/ 57 w 71"/>
                <a:gd name="T51" fmla="*/ 90 h 91"/>
                <a:gd name="T52" fmla="*/ 57 w 71"/>
                <a:gd name="T53" fmla="*/ 90 h 91"/>
                <a:gd name="T54" fmla="*/ 48 w 71"/>
                <a:gd name="T55" fmla="*/ 91 h 91"/>
                <a:gd name="T56" fmla="*/ 39 w 71"/>
                <a:gd name="T57" fmla="*/ 91 h 91"/>
                <a:gd name="T58" fmla="*/ 39 w 71"/>
                <a:gd name="T59" fmla="*/ 91 h 91"/>
                <a:gd name="T60" fmla="*/ 31 w 71"/>
                <a:gd name="T61" fmla="*/ 91 h 91"/>
                <a:gd name="T62" fmla="*/ 23 w 71"/>
                <a:gd name="T63" fmla="*/ 90 h 91"/>
                <a:gd name="T64" fmla="*/ 16 w 71"/>
                <a:gd name="T65" fmla="*/ 87 h 91"/>
                <a:gd name="T66" fmla="*/ 11 w 71"/>
                <a:gd name="T67" fmla="*/ 83 h 91"/>
                <a:gd name="T68" fmla="*/ 7 w 71"/>
                <a:gd name="T69" fmla="*/ 78 h 91"/>
                <a:gd name="T70" fmla="*/ 3 w 71"/>
                <a:gd name="T71" fmla="*/ 71 h 91"/>
                <a:gd name="T72" fmla="*/ 2 w 71"/>
                <a:gd name="T73" fmla="*/ 63 h 91"/>
                <a:gd name="T74" fmla="*/ 0 w 71"/>
                <a:gd name="T75" fmla="*/ 55 h 91"/>
                <a:gd name="T76" fmla="*/ 0 w 71"/>
                <a:gd name="T77" fmla="*/ 55 h 91"/>
                <a:gd name="T78" fmla="*/ 2 w 71"/>
                <a:gd name="T79" fmla="*/ 45 h 91"/>
                <a:gd name="T80" fmla="*/ 4 w 71"/>
                <a:gd name="T81" fmla="*/ 34 h 91"/>
                <a:gd name="T82" fmla="*/ 7 w 71"/>
                <a:gd name="T83" fmla="*/ 24 h 91"/>
                <a:gd name="T84" fmla="*/ 12 w 71"/>
                <a:gd name="T85" fmla="*/ 16 h 91"/>
                <a:gd name="T86" fmla="*/ 20 w 71"/>
                <a:gd name="T87" fmla="*/ 10 h 91"/>
                <a:gd name="T88" fmla="*/ 28 w 71"/>
                <a:gd name="T89" fmla="*/ 4 h 91"/>
                <a:gd name="T90" fmla="*/ 38 w 71"/>
                <a:gd name="T91" fmla="*/ 2 h 91"/>
                <a:gd name="T92" fmla="*/ 48 w 71"/>
                <a:gd name="T93" fmla="*/ 0 h 91"/>
                <a:gd name="T94" fmla="*/ 48 w 71"/>
                <a:gd name="T95" fmla="*/ 0 h 91"/>
                <a:gd name="T96" fmla="*/ 61 w 71"/>
                <a:gd name="T97" fmla="*/ 0 h 91"/>
                <a:gd name="T98" fmla="*/ 71 w 71"/>
                <a:gd name="T99" fmla="*/ 3 h 91"/>
                <a:gd name="T100" fmla="*/ 67 w 71"/>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91">
                  <a:moveTo>
                    <a:pt x="67" y="18"/>
                  </a:moveTo>
                  <a:lnTo>
                    <a:pt x="67" y="18"/>
                  </a:lnTo>
                  <a:lnTo>
                    <a:pt x="59" y="14"/>
                  </a:lnTo>
                  <a:lnTo>
                    <a:pt x="51" y="14"/>
                  </a:lnTo>
                  <a:lnTo>
                    <a:pt x="51" y="14"/>
                  </a:lnTo>
                  <a:lnTo>
                    <a:pt x="44" y="14"/>
                  </a:lnTo>
                  <a:lnTo>
                    <a:pt x="38" y="16"/>
                  </a:lnTo>
                  <a:lnTo>
                    <a:pt x="31" y="20"/>
                  </a:lnTo>
                  <a:lnTo>
                    <a:pt x="27" y="24"/>
                  </a:lnTo>
                  <a:lnTo>
                    <a:pt x="23" y="31"/>
                  </a:lnTo>
                  <a:lnTo>
                    <a:pt x="20" y="38"/>
                  </a:lnTo>
                  <a:lnTo>
                    <a:pt x="18" y="45"/>
                  </a:lnTo>
                  <a:lnTo>
                    <a:pt x="18" y="53"/>
                  </a:lnTo>
                  <a:lnTo>
                    <a:pt x="18" y="53"/>
                  </a:lnTo>
                  <a:lnTo>
                    <a:pt x="18" y="59"/>
                  </a:lnTo>
                  <a:lnTo>
                    <a:pt x="19" y="63"/>
                  </a:lnTo>
                  <a:lnTo>
                    <a:pt x="22" y="69"/>
                  </a:lnTo>
                  <a:lnTo>
                    <a:pt x="24" y="73"/>
                  </a:lnTo>
                  <a:lnTo>
                    <a:pt x="27" y="75"/>
                  </a:lnTo>
                  <a:lnTo>
                    <a:pt x="31" y="77"/>
                  </a:lnTo>
                  <a:lnTo>
                    <a:pt x="36" y="78"/>
                  </a:lnTo>
                  <a:lnTo>
                    <a:pt x="42" y="79"/>
                  </a:lnTo>
                  <a:lnTo>
                    <a:pt x="42" y="79"/>
                  </a:lnTo>
                  <a:lnTo>
                    <a:pt x="50" y="78"/>
                  </a:lnTo>
                  <a:lnTo>
                    <a:pt x="59" y="75"/>
                  </a:lnTo>
                  <a:lnTo>
                    <a:pt x="57" y="90"/>
                  </a:lnTo>
                  <a:lnTo>
                    <a:pt x="57" y="90"/>
                  </a:lnTo>
                  <a:lnTo>
                    <a:pt x="48" y="91"/>
                  </a:lnTo>
                  <a:lnTo>
                    <a:pt x="39" y="91"/>
                  </a:lnTo>
                  <a:lnTo>
                    <a:pt x="39" y="91"/>
                  </a:lnTo>
                  <a:lnTo>
                    <a:pt x="31" y="91"/>
                  </a:lnTo>
                  <a:lnTo>
                    <a:pt x="23" y="90"/>
                  </a:lnTo>
                  <a:lnTo>
                    <a:pt x="16" y="87"/>
                  </a:lnTo>
                  <a:lnTo>
                    <a:pt x="11" y="83"/>
                  </a:lnTo>
                  <a:lnTo>
                    <a:pt x="7" y="78"/>
                  </a:lnTo>
                  <a:lnTo>
                    <a:pt x="3" y="71"/>
                  </a:lnTo>
                  <a:lnTo>
                    <a:pt x="2" y="63"/>
                  </a:lnTo>
                  <a:lnTo>
                    <a:pt x="0" y="55"/>
                  </a:lnTo>
                  <a:lnTo>
                    <a:pt x="0" y="55"/>
                  </a:lnTo>
                  <a:lnTo>
                    <a:pt x="2" y="45"/>
                  </a:lnTo>
                  <a:lnTo>
                    <a:pt x="4" y="34"/>
                  </a:lnTo>
                  <a:lnTo>
                    <a:pt x="7" y="24"/>
                  </a:lnTo>
                  <a:lnTo>
                    <a:pt x="12" y="16"/>
                  </a:lnTo>
                  <a:lnTo>
                    <a:pt x="20" y="10"/>
                  </a:lnTo>
                  <a:lnTo>
                    <a:pt x="28" y="4"/>
                  </a:lnTo>
                  <a:lnTo>
                    <a:pt x="38" y="2"/>
                  </a:lnTo>
                  <a:lnTo>
                    <a:pt x="48" y="0"/>
                  </a:lnTo>
                  <a:lnTo>
                    <a:pt x="48" y="0"/>
                  </a:lnTo>
                  <a:lnTo>
                    <a:pt x="61" y="0"/>
                  </a:lnTo>
                  <a:lnTo>
                    <a:pt x="71" y="3"/>
                  </a:lnTo>
                  <a:lnTo>
                    <a:pt x="6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0" name="Freeform 33">
              <a:extLst>
                <a:ext uri="{FF2B5EF4-FFF2-40B4-BE49-F238E27FC236}">
                  <a16:creationId xmlns:a16="http://schemas.microsoft.com/office/drawing/2014/main" xmlns="" id="{7AD5393D-DC1B-4B5D-B7D2-D72826D30FAD}"/>
                </a:ext>
              </a:extLst>
            </p:cNvPr>
            <p:cNvSpPr>
              <a:spLocks noEditPoints="1"/>
            </p:cNvSpPr>
            <p:nvPr userDrawn="1"/>
          </p:nvSpPr>
          <p:spPr bwMode="auto">
            <a:xfrm>
              <a:off x="3436"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8 w 90"/>
                <a:gd name="T11" fmla="*/ 50 h 91"/>
                <a:gd name="T12" fmla="*/ 81 w 90"/>
                <a:gd name="T13" fmla="*/ 69 h 91"/>
                <a:gd name="T14" fmla="*/ 69 w 90"/>
                <a:gd name="T15" fmla="*/ 83 h 91"/>
                <a:gd name="T16" fmla="*/ 51 w 90"/>
                <a:gd name="T17" fmla="*/ 91 h 91"/>
                <a:gd name="T18" fmla="*/ 40 w 90"/>
                <a:gd name="T19" fmla="*/ 91 h 91"/>
                <a:gd name="T20" fmla="*/ 24 w 90"/>
                <a:gd name="T21" fmla="*/ 90 h 91"/>
                <a:gd name="T22" fmla="*/ 10 w 90"/>
                <a:gd name="T23" fmla="*/ 82 h 91"/>
                <a:gd name="T24" fmla="*/ 2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2 w 90"/>
                <a:gd name="T41" fmla="*/ 75 h 91"/>
                <a:gd name="T42" fmla="*/ 63 w 90"/>
                <a:gd name="T43" fmla="*/ 66 h 91"/>
                <a:gd name="T44" fmla="*/ 69 w 90"/>
                <a:gd name="T45" fmla="*/ 53 h 91"/>
                <a:gd name="T46" fmla="*/ 72 w 90"/>
                <a:gd name="T47" fmla="*/ 38 h 91"/>
                <a:gd name="T48" fmla="*/ 71 w 90"/>
                <a:gd name="T49" fmla="*/ 29 h 91"/>
                <a:gd name="T50" fmla="*/ 65 w 90"/>
                <a:gd name="T51" fmla="*/ 20 h 91"/>
                <a:gd name="T52" fmla="*/ 59 w 90"/>
                <a:gd name="T53" fmla="*/ 15 h 91"/>
                <a:gd name="T54" fmla="*/ 49 w 90"/>
                <a:gd name="T55" fmla="*/ 14 h 91"/>
                <a:gd name="T56" fmla="*/ 41 w 90"/>
                <a:gd name="T57" fmla="*/ 14 h 91"/>
                <a:gd name="T58" fmla="*/ 29 w 90"/>
                <a:gd name="T59" fmla="*/ 22 h 91"/>
                <a:gd name="T60" fmla="*/ 21 w 90"/>
                <a:gd name="T61" fmla="*/ 34 h 91"/>
                <a:gd name="T62" fmla="*/ 17 w 90"/>
                <a:gd name="T63" fmla="*/ 47 h 91"/>
                <a:gd name="T64" fmla="*/ 17 w 90"/>
                <a:gd name="T65" fmla="*/ 54 h 91"/>
                <a:gd name="T66" fmla="*/ 20 w 90"/>
                <a:gd name="T67" fmla="*/ 69 h 91"/>
                <a:gd name="T68" fmla="*/ 25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2" y="6"/>
                  </a:lnTo>
                  <a:lnTo>
                    <a:pt x="79" y="10"/>
                  </a:lnTo>
                  <a:lnTo>
                    <a:pt x="83" y="16"/>
                  </a:lnTo>
                  <a:lnTo>
                    <a:pt x="87" y="22"/>
                  </a:lnTo>
                  <a:lnTo>
                    <a:pt x="88" y="30"/>
                  </a:lnTo>
                  <a:lnTo>
                    <a:pt x="90" y="38"/>
                  </a:lnTo>
                  <a:lnTo>
                    <a:pt x="90" y="38"/>
                  </a:lnTo>
                  <a:lnTo>
                    <a:pt x="88" y="50"/>
                  </a:lnTo>
                  <a:lnTo>
                    <a:pt x="86" y="59"/>
                  </a:lnTo>
                  <a:lnTo>
                    <a:pt x="81" y="69"/>
                  </a:lnTo>
                  <a:lnTo>
                    <a:pt x="76" y="77"/>
                  </a:lnTo>
                  <a:lnTo>
                    <a:pt x="69" y="83"/>
                  </a:lnTo>
                  <a:lnTo>
                    <a:pt x="61" y="87"/>
                  </a:lnTo>
                  <a:lnTo>
                    <a:pt x="51" y="91"/>
                  </a:lnTo>
                  <a:lnTo>
                    <a:pt x="40" y="91"/>
                  </a:lnTo>
                  <a:lnTo>
                    <a:pt x="40" y="91"/>
                  </a:lnTo>
                  <a:lnTo>
                    <a:pt x="32" y="91"/>
                  </a:lnTo>
                  <a:lnTo>
                    <a:pt x="24" y="90"/>
                  </a:lnTo>
                  <a:lnTo>
                    <a:pt x="17" y="86"/>
                  </a:lnTo>
                  <a:lnTo>
                    <a:pt x="10" y="82"/>
                  </a:lnTo>
                  <a:lnTo>
                    <a:pt x="6" y="77"/>
                  </a:lnTo>
                  <a:lnTo>
                    <a:pt x="2" y="70"/>
                  </a:lnTo>
                  <a:lnTo>
                    <a:pt x="1" y="62"/>
                  </a:lnTo>
                  <a:lnTo>
                    <a:pt x="0" y="53"/>
                  </a:lnTo>
                  <a:lnTo>
                    <a:pt x="0" y="53"/>
                  </a:lnTo>
                  <a:lnTo>
                    <a:pt x="1" y="42"/>
                  </a:lnTo>
                  <a:lnTo>
                    <a:pt x="4" y="33"/>
                  </a:lnTo>
                  <a:lnTo>
                    <a:pt x="8" y="23"/>
                  </a:lnTo>
                  <a:lnTo>
                    <a:pt x="13" y="15"/>
                  </a:lnTo>
                  <a:lnTo>
                    <a:pt x="20" y="10"/>
                  </a:lnTo>
                  <a:lnTo>
                    <a:pt x="29" y="4"/>
                  </a:lnTo>
                  <a:lnTo>
                    <a:pt x="39" y="2"/>
                  </a:lnTo>
                  <a:lnTo>
                    <a:pt x="51" y="0"/>
                  </a:lnTo>
                  <a:lnTo>
                    <a:pt x="51" y="0"/>
                  </a:lnTo>
                  <a:close/>
                  <a:moveTo>
                    <a:pt x="40" y="79"/>
                  </a:moveTo>
                  <a:lnTo>
                    <a:pt x="40" y="79"/>
                  </a:lnTo>
                  <a:lnTo>
                    <a:pt x="47" y="78"/>
                  </a:lnTo>
                  <a:lnTo>
                    <a:pt x="52" y="75"/>
                  </a:lnTo>
                  <a:lnTo>
                    <a:pt x="57" y="71"/>
                  </a:lnTo>
                  <a:lnTo>
                    <a:pt x="63" y="66"/>
                  </a:lnTo>
                  <a:lnTo>
                    <a:pt x="67" y="61"/>
                  </a:lnTo>
                  <a:lnTo>
                    <a:pt x="69" y="53"/>
                  </a:lnTo>
                  <a:lnTo>
                    <a:pt x="71" y="46"/>
                  </a:lnTo>
                  <a:lnTo>
                    <a:pt x="72" y="38"/>
                  </a:lnTo>
                  <a:lnTo>
                    <a:pt x="72" y="38"/>
                  </a:lnTo>
                  <a:lnTo>
                    <a:pt x="71" y="29"/>
                  </a:lnTo>
                  <a:lnTo>
                    <a:pt x="68" y="24"/>
                  </a:lnTo>
                  <a:lnTo>
                    <a:pt x="65" y="20"/>
                  </a:lnTo>
                  <a:lnTo>
                    <a:pt x="63" y="18"/>
                  </a:lnTo>
                  <a:lnTo>
                    <a:pt x="59" y="15"/>
                  </a:lnTo>
                  <a:lnTo>
                    <a:pt x="55" y="14"/>
                  </a:lnTo>
                  <a:lnTo>
                    <a:pt x="49" y="14"/>
                  </a:lnTo>
                  <a:lnTo>
                    <a:pt x="49" y="14"/>
                  </a:lnTo>
                  <a:lnTo>
                    <a:pt x="41" y="14"/>
                  </a:lnTo>
                  <a:lnTo>
                    <a:pt x="36" y="16"/>
                  </a:lnTo>
                  <a:lnTo>
                    <a:pt x="29" y="22"/>
                  </a:lnTo>
                  <a:lnTo>
                    <a:pt x="25" y="27"/>
                  </a:lnTo>
                  <a:lnTo>
                    <a:pt x="21" y="34"/>
                  </a:lnTo>
                  <a:lnTo>
                    <a:pt x="20" y="41"/>
                  </a:lnTo>
                  <a:lnTo>
                    <a:pt x="17" y="47"/>
                  </a:lnTo>
                  <a:lnTo>
                    <a:pt x="17" y="54"/>
                  </a:lnTo>
                  <a:lnTo>
                    <a:pt x="17" y="54"/>
                  </a:lnTo>
                  <a:lnTo>
                    <a:pt x="18" y="63"/>
                  </a:lnTo>
                  <a:lnTo>
                    <a:pt x="20" y="69"/>
                  </a:lnTo>
                  <a:lnTo>
                    <a:pt x="22" y="71"/>
                  </a:lnTo>
                  <a:lnTo>
                    <a:pt x="25" y="75"/>
                  </a:lnTo>
                  <a:lnTo>
                    <a:pt x="29"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1" name="Freeform 34">
              <a:extLst>
                <a:ext uri="{FF2B5EF4-FFF2-40B4-BE49-F238E27FC236}">
                  <a16:creationId xmlns:a16="http://schemas.microsoft.com/office/drawing/2014/main" xmlns="" id="{8A3C08EC-375B-408A-BBA3-882774899CB7}"/>
                </a:ext>
              </a:extLst>
            </p:cNvPr>
            <p:cNvSpPr>
              <a:spLocks/>
            </p:cNvSpPr>
            <p:nvPr userDrawn="1"/>
          </p:nvSpPr>
          <p:spPr bwMode="auto">
            <a:xfrm>
              <a:off x="3539" y="3239"/>
              <a:ext cx="138" cy="90"/>
            </a:xfrm>
            <a:custGeom>
              <a:avLst/>
              <a:gdLst>
                <a:gd name="T0" fmla="*/ 16 w 138"/>
                <a:gd name="T1" fmla="*/ 12 h 90"/>
                <a:gd name="T2" fmla="*/ 34 w 138"/>
                <a:gd name="T3" fmla="*/ 2 h 90"/>
                <a:gd name="T4" fmla="*/ 31 w 138"/>
                <a:gd name="T5" fmla="*/ 14 h 90"/>
                <a:gd name="T6" fmla="*/ 36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1 w 138"/>
                <a:gd name="T39" fmla="*/ 20 h 90"/>
                <a:gd name="T40" fmla="*/ 115 w 138"/>
                <a:gd name="T41" fmla="*/ 14 h 90"/>
                <a:gd name="T42" fmla="*/ 109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48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7" y="2"/>
                  </a:lnTo>
                  <a:lnTo>
                    <a:pt x="34" y="2"/>
                  </a:lnTo>
                  <a:lnTo>
                    <a:pt x="31" y="14"/>
                  </a:lnTo>
                  <a:lnTo>
                    <a:pt x="31" y="14"/>
                  </a:lnTo>
                  <a:lnTo>
                    <a:pt x="31" y="14"/>
                  </a:lnTo>
                  <a:lnTo>
                    <a:pt x="36" y="8"/>
                  </a:lnTo>
                  <a:lnTo>
                    <a:pt x="43"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1" y="20"/>
                  </a:lnTo>
                  <a:lnTo>
                    <a:pt x="119" y="16"/>
                  </a:lnTo>
                  <a:lnTo>
                    <a:pt x="115" y="14"/>
                  </a:lnTo>
                  <a:lnTo>
                    <a:pt x="109" y="14"/>
                  </a:lnTo>
                  <a:lnTo>
                    <a:pt x="109"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48" y="14"/>
                  </a:lnTo>
                  <a:lnTo>
                    <a:pt x="44" y="16"/>
                  </a:lnTo>
                  <a:lnTo>
                    <a:pt x="39" y="20"/>
                  </a:lnTo>
                  <a:lnTo>
                    <a:pt x="35" y="24"/>
                  </a:lnTo>
                  <a:lnTo>
                    <a:pt x="29" y="35"/>
                  </a:lnTo>
                  <a:lnTo>
                    <a:pt x="25"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2" name="Freeform 35">
              <a:extLst>
                <a:ext uri="{FF2B5EF4-FFF2-40B4-BE49-F238E27FC236}">
                  <a16:creationId xmlns:a16="http://schemas.microsoft.com/office/drawing/2014/main" xmlns="" id="{B26D2930-39FE-42FD-8ECC-E03EF9D90683}"/>
                </a:ext>
              </a:extLst>
            </p:cNvPr>
            <p:cNvSpPr>
              <a:spLocks/>
            </p:cNvSpPr>
            <p:nvPr userDrawn="1"/>
          </p:nvSpPr>
          <p:spPr bwMode="auto">
            <a:xfrm>
              <a:off x="3692" y="3239"/>
              <a:ext cx="138" cy="90"/>
            </a:xfrm>
            <a:custGeom>
              <a:avLst/>
              <a:gdLst>
                <a:gd name="T0" fmla="*/ 16 w 138"/>
                <a:gd name="T1" fmla="*/ 12 h 90"/>
                <a:gd name="T2" fmla="*/ 33 w 138"/>
                <a:gd name="T3" fmla="*/ 2 h 90"/>
                <a:gd name="T4" fmla="*/ 32 w 138"/>
                <a:gd name="T5" fmla="*/ 14 h 90"/>
                <a:gd name="T6" fmla="*/ 37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2 w 138"/>
                <a:gd name="T39" fmla="*/ 20 h 90"/>
                <a:gd name="T40" fmla="*/ 115 w 138"/>
                <a:gd name="T41" fmla="*/ 14 h 90"/>
                <a:gd name="T42" fmla="*/ 110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50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9" y="2"/>
                  </a:lnTo>
                  <a:lnTo>
                    <a:pt x="33" y="2"/>
                  </a:lnTo>
                  <a:lnTo>
                    <a:pt x="31" y="14"/>
                  </a:lnTo>
                  <a:lnTo>
                    <a:pt x="32" y="14"/>
                  </a:lnTo>
                  <a:lnTo>
                    <a:pt x="32" y="14"/>
                  </a:lnTo>
                  <a:lnTo>
                    <a:pt x="37" y="8"/>
                  </a:lnTo>
                  <a:lnTo>
                    <a:pt x="44"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2" y="20"/>
                  </a:lnTo>
                  <a:lnTo>
                    <a:pt x="119" y="16"/>
                  </a:lnTo>
                  <a:lnTo>
                    <a:pt x="115" y="14"/>
                  </a:lnTo>
                  <a:lnTo>
                    <a:pt x="110" y="14"/>
                  </a:lnTo>
                  <a:lnTo>
                    <a:pt x="110"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50" y="14"/>
                  </a:lnTo>
                  <a:lnTo>
                    <a:pt x="44" y="16"/>
                  </a:lnTo>
                  <a:lnTo>
                    <a:pt x="39" y="20"/>
                  </a:lnTo>
                  <a:lnTo>
                    <a:pt x="35" y="24"/>
                  </a:lnTo>
                  <a:lnTo>
                    <a:pt x="29" y="35"/>
                  </a:lnTo>
                  <a:lnTo>
                    <a:pt x="27"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3" name="Freeform 36">
              <a:extLst>
                <a:ext uri="{FF2B5EF4-FFF2-40B4-BE49-F238E27FC236}">
                  <a16:creationId xmlns:a16="http://schemas.microsoft.com/office/drawing/2014/main" xmlns="" id="{AEC6F055-9E4E-44DA-B98D-2250C408A223}"/>
                </a:ext>
              </a:extLst>
            </p:cNvPr>
            <p:cNvSpPr>
              <a:spLocks/>
            </p:cNvSpPr>
            <p:nvPr userDrawn="1"/>
          </p:nvSpPr>
          <p:spPr bwMode="auto">
            <a:xfrm>
              <a:off x="3850" y="3241"/>
              <a:ext cx="90" cy="89"/>
            </a:xfrm>
            <a:custGeom>
              <a:avLst/>
              <a:gdLst>
                <a:gd name="T0" fmla="*/ 74 w 90"/>
                <a:gd name="T1" fmla="*/ 75 h 89"/>
                <a:gd name="T2" fmla="*/ 74 w 90"/>
                <a:gd name="T3" fmla="*/ 75 h 89"/>
                <a:gd name="T4" fmla="*/ 73 w 90"/>
                <a:gd name="T5" fmla="*/ 88 h 89"/>
                <a:gd name="T6" fmla="*/ 57 w 90"/>
                <a:gd name="T7" fmla="*/ 88 h 89"/>
                <a:gd name="T8" fmla="*/ 59 w 90"/>
                <a:gd name="T9" fmla="*/ 73 h 89"/>
                <a:gd name="T10" fmla="*/ 59 w 90"/>
                <a:gd name="T11" fmla="*/ 73 h 89"/>
                <a:gd name="T12" fmla="*/ 59 w 90"/>
                <a:gd name="T13" fmla="*/ 73 h 89"/>
                <a:gd name="T14" fmla="*/ 55 w 90"/>
                <a:gd name="T15" fmla="*/ 80 h 89"/>
                <a:gd name="T16" fmla="*/ 49 w 90"/>
                <a:gd name="T17" fmla="*/ 85 h 89"/>
                <a:gd name="T18" fmla="*/ 40 w 90"/>
                <a:gd name="T19" fmla="*/ 88 h 89"/>
                <a:gd name="T20" fmla="*/ 30 w 90"/>
                <a:gd name="T21" fmla="*/ 89 h 89"/>
                <a:gd name="T22" fmla="*/ 30 w 90"/>
                <a:gd name="T23" fmla="*/ 89 h 89"/>
                <a:gd name="T24" fmla="*/ 23 w 90"/>
                <a:gd name="T25" fmla="*/ 89 h 89"/>
                <a:gd name="T26" fmla="*/ 18 w 90"/>
                <a:gd name="T27" fmla="*/ 88 h 89"/>
                <a:gd name="T28" fmla="*/ 12 w 90"/>
                <a:gd name="T29" fmla="*/ 87 h 89"/>
                <a:gd name="T30" fmla="*/ 8 w 90"/>
                <a:gd name="T31" fmla="*/ 83 h 89"/>
                <a:gd name="T32" fmla="*/ 6 w 90"/>
                <a:gd name="T33" fmla="*/ 79 h 89"/>
                <a:gd name="T34" fmla="*/ 3 w 90"/>
                <a:gd name="T35" fmla="*/ 75 h 89"/>
                <a:gd name="T36" fmla="*/ 0 w 90"/>
                <a:gd name="T37" fmla="*/ 69 h 89"/>
                <a:gd name="T38" fmla="*/ 0 w 90"/>
                <a:gd name="T39" fmla="*/ 63 h 89"/>
                <a:gd name="T40" fmla="*/ 0 w 90"/>
                <a:gd name="T41" fmla="*/ 63 h 89"/>
                <a:gd name="T42" fmla="*/ 0 w 90"/>
                <a:gd name="T43" fmla="*/ 55 h 89"/>
                <a:gd name="T44" fmla="*/ 3 w 90"/>
                <a:gd name="T45" fmla="*/ 47 h 89"/>
                <a:gd name="T46" fmla="*/ 12 w 90"/>
                <a:gd name="T47" fmla="*/ 0 h 89"/>
                <a:gd name="T48" fmla="*/ 28 w 90"/>
                <a:gd name="T49" fmla="*/ 0 h 89"/>
                <a:gd name="T50" fmla="*/ 18 w 90"/>
                <a:gd name="T51" fmla="*/ 53 h 89"/>
                <a:gd name="T52" fmla="*/ 18 w 90"/>
                <a:gd name="T53" fmla="*/ 53 h 89"/>
                <a:gd name="T54" fmla="*/ 16 w 90"/>
                <a:gd name="T55" fmla="*/ 61 h 89"/>
                <a:gd name="T56" fmla="*/ 16 w 90"/>
                <a:gd name="T57" fmla="*/ 61 h 89"/>
                <a:gd name="T58" fmla="*/ 18 w 90"/>
                <a:gd name="T59" fmla="*/ 67 h 89"/>
                <a:gd name="T60" fmla="*/ 20 w 90"/>
                <a:gd name="T61" fmla="*/ 72 h 89"/>
                <a:gd name="T62" fmla="*/ 26 w 90"/>
                <a:gd name="T63" fmla="*/ 76 h 89"/>
                <a:gd name="T64" fmla="*/ 32 w 90"/>
                <a:gd name="T65" fmla="*/ 77 h 89"/>
                <a:gd name="T66" fmla="*/ 32 w 90"/>
                <a:gd name="T67" fmla="*/ 77 h 89"/>
                <a:gd name="T68" fmla="*/ 39 w 90"/>
                <a:gd name="T69" fmla="*/ 76 h 89"/>
                <a:gd name="T70" fmla="*/ 46 w 90"/>
                <a:gd name="T71" fmla="*/ 73 h 89"/>
                <a:gd name="T72" fmla="*/ 51 w 90"/>
                <a:gd name="T73" fmla="*/ 69 h 89"/>
                <a:gd name="T74" fmla="*/ 55 w 90"/>
                <a:gd name="T75" fmla="*/ 65 h 89"/>
                <a:gd name="T76" fmla="*/ 59 w 90"/>
                <a:gd name="T77" fmla="*/ 60 h 89"/>
                <a:gd name="T78" fmla="*/ 62 w 90"/>
                <a:gd name="T79" fmla="*/ 55 h 89"/>
                <a:gd name="T80" fmla="*/ 65 w 90"/>
                <a:gd name="T81" fmla="*/ 44 h 89"/>
                <a:gd name="T82" fmla="*/ 74 w 90"/>
                <a:gd name="T83" fmla="*/ 0 h 89"/>
                <a:gd name="T84" fmla="*/ 90 w 90"/>
                <a:gd name="T85" fmla="*/ 0 h 89"/>
                <a:gd name="T86" fmla="*/ 74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4" y="75"/>
                  </a:moveTo>
                  <a:lnTo>
                    <a:pt x="74" y="75"/>
                  </a:lnTo>
                  <a:lnTo>
                    <a:pt x="73" y="88"/>
                  </a:lnTo>
                  <a:lnTo>
                    <a:pt x="57" y="88"/>
                  </a:lnTo>
                  <a:lnTo>
                    <a:pt x="59" y="73"/>
                  </a:lnTo>
                  <a:lnTo>
                    <a:pt x="59" y="73"/>
                  </a:lnTo>
                  <a:lnTo>
                    <a:pt x="59" y="73"/>
                  </a:lnTo>
                  <a:lnTo>
                    <a:pt x="55" y="80"/>
                  </a:lnTo>
                  <a:lnTo>
                    <a:pt x="49" y="85"/>
                  </a:lnTo>
                  <a:lnTo>
                    <a:pt x="40" y="88"/>
                  </a:lnTo>
                  <a:lnTo>
                    <a:pt x="30" y="89"/>
                  </a:lnTo>
                  <a:lnTo>
                    <a:pt x="30" y="89"/>
                  </a:lnTo>
                  <a:lnTo>
                    <a:pt x="23" y="89"/>
                  </a:lnTo>
                  <a:lnTo>
                    <a:pt x="18" y="88"/>
                  </a:lnTo>
                  <a:lnTo>
                    <a:pt x="12" y="87"/>
                  </a:lnTo>
                  <a:lnTo>
                    <a:pt x="8" y="83"/>
                  </a:lnTo>
                  <a:lnTo>
                    <a:pt x="6" y="79"/>
                  </a:lnTo>
                  <a:lnTo>
                    <a:pt x="3" y="75"/>
                  </a:lnTo>
                  <a:lnTo>
                    <a:pt x="0" y="69"/>
                  </a:lnTo>
                  <a:lnTo>
                    <a:pt x="0" y="63"/>
                  </a:lnTo>
                  <a:lnTo>
                    <a:pt x="0" y="63"/>
                  </a:lnTo>
                  <a:lnTo>
                    <a:pt x="0" y="55"/>
                  </a:lnTo>
                  <a:lnTo>
                    <a:pt x="3" y="47"/>
                  </a:lnTo>
                  <a:lnTo>
                    <a:pt x="12" y="0"/>
                  </a:lnTo>
                  <a:lnTo>
                    <a:pt x="28" y="0"/>
                  </a:lnTo>
                  <a:lnTo>
                    <a:pt x="18" y="53"/>
                  </a:lnTo>
                  <a:lnTo>
                    <a:pt x="18" y="53"/>
                  </a:lnTo>
                  <a:lnTo>
                    <a:pt x="16" y="61"/>
                  </a:lnTo>
                  <a:lnTo>
                    <a:pt x="16" y="61"/>
                  </a:lnTo>
                  <a:lnTo>
                    <a:pt x="18" y="67"/>
                  </a:lnTo>
                  <a:lnTo>
                    <a:pt x="20" y="72"/>
                  </a:lnTo>
                  <a:lnTo>
                    <a:pt x="26" y="76"/>
                  </a:lnTo>
                  <a:lnTo>
                    <a:pt x="32" y="77"/>
                  </a:lnTo>
                  <a:lnTo>
                    <a:pt x="32" y="77"/>
                  </a:lnTo>
                  <a:lnTo>
                    <a:pt x="39" y="76"/>
                  </a:lnTo>
                  <a:lnTo>
                    <a:pt x="46" y="73"/>
                  </a:lnTo>
                  <a:lnTo>
                    <a:pt x="51" y="69"/>
                  </a:lnTo>
                  <a:lnTo>
                    <a:pt x="55" y="65"/>
                  </a:lnTo>
                  <a:lnTo>
                    <a:pt x="59" y="60"/>
                  </a:lnTo>
                  <a:lnTo>
                    <a:pt x="62" y="55"/>
                  </a:lnTo>
                  <a:lnTo>
                    <a:pt x="65" y="44"/>
                  </a:lnTo>
                  <a:lnTo>
                    <a:pt x="74" y="0"/>
                  </a:lnTo>
                  <a:lnTo>
                    <a:pt x="90" y="0"/>
                  </a:lnTo>
                  <a:lnTo>
                    <a:pt x="7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4" name="Freeform 37">
              <a:extLst>
                <a:ext uri="{FF2B5EF4-FFF2-40B4-BE49-F238E27FC236}">
                  <a16:creationId xmlns:a16="http://schemas.microsoft.com/office/drawing/2014/main" xmlns="" id="{545CD39B-B045-4FA9-81EF-7185F40A7641}"/>
                </a:ext>
              </a:extLst>
            </p:cNvPr>
            <p:cNvSpPr>
              <a:spLocks/>
            </p:cNvSpPr>
            <p:nvPr userDrawn="1"/>
          </p:nvSpPr>
          <p:spPr bwMode="auto">
            <a:xfrm>
              <a:off x="3951" y="3239"/>
              <a:ext cx="90" cy="90"/>
            </a:xfrm>
            <a:custGeom>
              <a:avLst/>
              <a:gdLst>
                <a:gd name="T0" fmla="*/ 15 w 90"/>
                <a:gd name="T1" fmla="*/ 15 h 90"/>
                <a:gd name="T2" fmla="*/ 15 w 90"/>
                <a:gd name="T3" fmla="*/ 15 h 90"/>
                <a:gd name="T4" fmla="*/ 17 w 90"/>
                <a:gd name="T5" fmla="*/ 2 h 90"/>
                <a:gd name="T6" fmla="*/ 32 w 90"/>
                <a:gd name="T7" fmla="*/ 2 h 90"/>
                <a:gd name="T8" fmla="*/ 29 w 90"/>
                <a:gd name="T9" fmla="*/ 16 h 90"/>
                <a:gd name="T10" fmla="*/ 31 w 90"/>
                <a:gd name="T11" fmla="*/ 16 h 90"/>
                <a:gd name="T12" fmla="*/ 31 w 90"/>
                <a:gd name="T13" fmla="*/ 16 h 90"/>
                <a:gd name="T14" fmla="*/ 35 w 90"/>
                <a:gd name="T15" fmla="*/ 10 h 90"/>
                <a:gd name="T16" fmla="*/ 41 w 90"/>
                <a:gd name="T17" fmla="*/ 4 h 90"/>
                <a:gd name="T18" fmla="*/ 50 w 90"/>
                <a:gd name="T19" fmla="*/ 2 h 90"/>
                <a:gd name="T20" fmla="*/ 60 w 90"/>
                <a:gd name="T21" fmla="*/ 0 h 90"/>
                <a:gd name="T22" fmla="*/ 60 w 90"/>
                <a:gd name="T23" fmla="*/ 0 h 90"/>
                <a:gd name="T24" fmla="*/ 67 w 90"/>
                <a:gd name="T25" fmla="*/ 0 h 90"/>
                <a:gd name="T26" fmla="*/ 72 w 90"/>
                <a:gd name="T27" fmla="*/ 2 h 90"/>
                <a:gd name="T28" fmla="*/ 76 w 90"/>
                <a:gd name="T29" fmla="*/ 4 h 90"/>
                <a:gd name="T30" fmla="*/ 82 w 90"/>
                <a:gd name="T31" fmla="*/ 7 h 90"/>
                <a:gd name="T32" fmla="*/ 84 w 90"/>
                <a:gd name="T33" fmla="*/ 11 h 90"/>
                <a:gd name="T34" fmla="*/ 87 w 90"/>
                <a:gd name="T35" fmla="*/ 15 h 90"/>
                <a:gd name="T36" fmla="*/ 88 w 90"/>
                <a:gd name="T37" fmla="*/ 22 h 90"/>
                <a:gd name="T38" fmla="*/ 90 w 90"/>
                <a:gd name="T39" fmla="*/ 27 h 90"/>
                <a:gd name="T40" fmla="*/ 90 w 90"/>
                <a:gd name="T41" fmla="*/ 27 h 90"/>
                <a:gd name="T42" fmla="*/ 88 w 90"/>
                <a:gd name="T43" fmla="*/ 35 h 90"/>
                <a:gd name="T44" fmla="*/ 87 w 90"/>
                <a:gd name="T45" fmla="*/ 43 h 90"/>
                <a:gd name="T46" fmla="*/ 78 w 90"/>
                <a:gd name="T47" fmla="*/ 90 h 90"/>
                <a:gd name="T48" fmla="*/ 62 w 90"/>
                <a:gd name="T49" fmla="*/ 90 h 90"/>
                <a:gd name="T50" fmla="*/ 72 w 90"/>
                <a:gd name="T51" fmla="*/ 38 h 90"/>
                <a:gd name="T52" fmla="*/ 72 w 90"/>
                <a:gd name="T53" fmla="*/ 38 h 90"/>
                <a:gd name="T54" fmla="*/ 74 w 90"/>
                <a:gd name="T55" fmla="*/ 30 h 90"/>
                <a:gd name="T56" fmla="*/ 74 w 90"/>
                <a:gd name="T57" fmla="*/ 30 h 90"/>
                <a:gd name="T58" fmla="*/ 72 w 90"/>
                <a:gd name="T59" fmla="*/ 23 h 90"/>
                <a:gd name="T60" fmla="*/ 70 w 90"/>
                <a:gd name="T61" fmla="*/ 18 h 90"/>
                <a:gd name="T62" fmla="*/ 64 w 90"/>
                <a:gd name="T63" fmla="*/ 15 h 90"/>
                <a:gd name="T64" fmla="*/ 58 w 90"/>
                <a:gd name="T65" fmla="*/ 14 h 90"/>
                <a:gd name="T66" fmla="*/ 58 w 90"/>
                <a:gd name="T67" fmla="*/ 14 h 90"/>
                <a:gd name="T68" fmla="*/ 51 w 90"/>
                <a:gd name="T69" fmla="*/ 14 h 90"/>
                <a:gd name="T70" fmla="*/ 44 w 90"/>
                <a:gd name="T71" fmla="*/ 16 h 90"/>
                <a:gd name="T72" fmla="*/ 39 w 90"/>
                <a:gd name="T73" fmla="*/ 20 h 90"/>
                <a:gd name="T74" fmla="*/ 35 w 90"/>
                <a:gd name="T75" fmla="*/ 26 h 90"/>
                <a:gd name="T76" fmla="*/ 31 w 90"/>
                <a:gd name="T77" fmla="*/ 31 h 90"/>
                <a:gd name="T78" fmla="*/ 28 w 90"/>
                <a:gd name="T79" fmla="*/ 37 h 90"/>
                <a:gd name="T80" fmla="*/ 25 w 90"/>
                <a:gd name="T81" fmla="*/ 46 h 90"/>
                <a:gd name="T82" fmla="*/ 16 w 90"/>
                <a:gd name="T83" fmla="*/ 90 h 90"/>
                <a:gd name="T84" fmla="*/ 0 w 90"/>
                <a:gd name="T85" fmla="*/ 90 h 90"/>
                <a:gd name="T86" fmla="*/ 15 w 90"/>
                <a:gd name="T8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0">
                  <a:moveTo>
                    <a:pt x="15" y="15"/>
                  </a:moveTo>
                  <a:lnTo>
                    <a:pt x="15" y="15"/>
                  </a:lnTo>
                  <a:lnTo>
                    <a:pt x="17" y="2"/>
                  </a:lnTo>
                  <a:lnTo>
                    <a:pt x="32" y="2"/>
                  </a:lnTo>
                  <a:lnTo>
                    <a:pt x="29" y="16"/>
                  </a:lnTo>
                  <a:lnTo>
                    <a:pt x="31" y="16"/>
                  </a:lnTo>
                  <a:lnTo>
                    <a:pt x="31" y="16"/>
                  </a:lnTo>
                  <a:lnTo>
                    <a:pt x="35" y="10"/>
                  </a:lnTo>
                  <a:lnTo>
                    <a:pt x="41" y="4"/>
                  </a:lnTo>
                  <a:lnTo>
                    <a:pt x="50" y="2"/>
                  </a:lnTo>
                  <a:lnTo>
                    <a:pt x="60" y="0"/>
                  </a:lnTo>
                  <a:lnTo>
                    <a:pt x="60" y="0"/>
                  </a:lnTo>
                  <a:lnTo>
                    <a:pt x="67" y="0"/>
                  </a:lnTo>
                  <a:lnTo>
                    <a:pt x="72" y="2"/>
                  </a:lnTo>
                  <a:lnTo>
                    <a:pt x="76" y="4"/>
                  </a:lnTo>
                  <a:lnTo>
                    <a:pt x="82" y="7"/>
                  </a:lnTo>
                  <a:lnTo>
                    <a:pt x="84" y="11"/>
                  </a:lnTo>
                  <a:lnTo>
                    <a:pt x="87" y="15"/>
                  </a:lnTo>
                  <a:lnTo>
                    <a:pt x="88" y="22"/>
                  </a:lnTo>
                  <a:lnTo>
                    <a:pt x="90" y="27"/>
                  </a:lnTo>
                  <a:lnTo>
                    <a:pt x="90" y="27"/>
                  </a:lnTo>
                  <a:lnTo>
                    <a:pt x="88" y="35"/>
                  </a:lnTo>
                  <a:lnTo>
                    <a:pt x="87" y="43"/>
                  </a:lnTo>
                  <a:lnTo>
                    <a:pt x="78" y="90"/>
                  </a:lnTo>
                  <a:lnTo>
                    <a:pt x="62" y="90"/>
                  </a:lnTo>
                  <a:lnTo>
                    <a:pt x="72" y="38"/>
                  </a:lnTo>
                  <a:lnTo>
                    <a:pt x="72" y="38"/>
                  </a:lnTo>
                  <a:lnTo>
                    <a:pt x="74" y="30"/>
                  </a:lnTo>
                  <a:lnTo>
                    <a:pt x="74" y="30"/>
                  </a:lnTo>
                  <a:lnTo>
                    <a:pt x="72" y="23"/>
                  </a:lnTo>
                  <a:lnTo>
                    <a:pt x="70" y="18"/>
                  </a:lnTo>
                  <a:lnTo>
                    <a:pt x="64" y="15"/>
                  </a:lnTo>
                  <a:lnTo>
                    <a:pt x="58" y="14"/>
                  </a:lnTo>
                  <a:lnTo>
                    <a:pt x="58" y="14"/>
                  </a:lnTo>
                  <a:lnTo>
                    <a:pt x="51" y="14"/>
                  </a:lnTo>
                  <a:lnTo>
                    <a:pt x="44" y="16"/>
                  </a:lnTo>
                  <a:lnTo>
                    <a:pt x="39" y="20"/>
                  </a:lnTo>
                  <a:lnTo>
                    <a:pt x="35" y="26"/>
                  </a:lnTo>
                  <a:lnTo>
                    <a:pt x="31" y="31"/>
                  </a:lnTo>
                  <a:lnTo>
                    <a:pt x="28" y="37"/>
                  </a:lnTo>
                  <a:lnTo>
                    <a:pt x="25" y="46"/>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5" name="Freeform 38">
              <a:extLst>
                <a:ext uri="{FF2B5EF4-FFF2-40B4-BE49-F238E27FC236}">
                  <a16:creationId xmlns:a16="http://schemas.microsoft.com/office/drawing/2014/main" xmlns="" id="{7B8C7B95-0129-4A48-B994-4BDDA658E2A6}"/>
                </a:ext>
              </a:extLst>
            </p:cNvPr>
            <p:cNvSpPr>
              <a:spLocks noEditPoints="1"/>
            </p:cNvSpPr>
            <p:nvPr userDrawn="1"/>
          </p:nvSpPr>
          <p:spPr bwMode="auto">
            <a:xfrm>
              <a:off x="4057" y="3203"/>
              <a:ext cx="44" cy="126"/>
            </a:xfrm>
            <a:custGeom>
              <a:avLst/>
              <a:gdLst>
                <a:gd name="T0" fmla="*/ 19 w 44"/>
                <a:gd name="T1" fmla="*/ 38 h 126"/>
                <a:gd name="T2" fmla="*/ 35 w 44"/>
                <a:gd name="T3" fmla="*/ 38 h 126"/>
                <a:gd name="T4" fmla="*/ 16 w 44"/>
                <a:gd name="T5" fmla="*/ 126 h 126"/>
                <a:gd name="T6" fmla="*/ 0 w 44"/>
                <a:gd name="T7" fmla="*/ 126 h 126"/>
                <a:gd name="T8" fmla="*/ 19 w 44"/>
                <a:gd name="T9" fmla="*/ 38 h 126"/>
                <a:gd name="T10" fmla="*/ 40 w 44"/>
                <a:gd name="T11" fmla="*/ 19 h 126"/>
                <a:gd name="T12" fmla="*/ 21 w 44"/>
                <a:gd name="T13" fmla="*/ 19 h 126"/>
                <a:gd name="T14" fmla="*/ 25 w 44"/>
                <a:gd name="T15" fmla="*/ 0 h 126"/>
                <a:gd name="T16" fmla="*/ 44 w 44"/>
                <a:gd name="T17" fmla="*/ 0 h 126"/>
                <a:gd name="T18" fmla="*/ 40 w 44"/>
                <a:gd name="T19"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26">
                  <a:moveTo>
                    <a:pt x="19" y="38"/>
                  </a:moveTo>
                  <a:lnTo>
                    <a:pt x="35" y="38"/>
                  </a:lnTo>
                  <a:lnTo>
                    <a:pt x="16" y="126"/>
                  </a:lnTo>
                  <a:lnTo>
                    <a:pt x="0" y="126"/>
                  </a:lnTo>
                  <a:lnTo>
                    <a:pt x="19" y="38"/>
                  </a:lnTo>
                  <a:close/>
                  <a:moveTo>
                    <a:pt x="40" y="19"/>
                  </a:moveTo>
                  <a:lnTo>
                    <a:pt x="21" y="19"/>
                  </a:lnTo>
                  <a:lnTo>
                    <a:pt x="25" y="0"/>
                  </a:lnTo>
                  <a:lnTo>
                    <a:pt x="44" y="0"/>
                  </a:lnTo>
                  <a:lnTo>
                    <a:pt x="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6" name="Freeform 39">
              <a:extLst>
                <a:ext uri="{FF2B5EF4-FFF2-40B4-BE49-F238E27FC236}">
                  <a16:creationId xmlns:a16="http://schemas.microsoft.com/office/drawing/2014/main" xmlns="" id="{FCB0B9BC-5579-4CB9-8C1A-FE8891D763B0}"/>
                </a:ext>
              </a:extLst>
            </p:cNvPr>
            <p:cNvSpPr>
              <a:spLocks/>
            </p:cNvSpPr>
            <p:nvPr userDrawn="1"/>
          </p:nvSpPr>
          <p:spPr bwMode="auto">
            <a:xfrm>
              <a:off x="4108"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5 w 63"/>
                <a:gd name="T21" fmla="*/ 94 h 115"/>
                <a:gd name="T22" fmla="*/ 25 w 63"/>
                <a:gd name="T23" fmla="*/ 94 h 115"/>
                <a:gd name="T24" fmla="*/ 25 w 63"/>
                <a:gd name="T25" fmla="*/ 98 h 115"/>
                <a:gd name="T26" fmla="*/ 28 w 63"/>
                <a:gd name="T27" fmla="*/ 101 h 115"/>
                <a:gd name="T28" fmla="*/ 32 w 63"/>
                <a:gd name="T29" fmla="*/ 102 h 115"/>
                <a:gd name="T30" fmla="*/ 36 w 63"/>
                <a:gd name="T31" fmla="*/ 103 h 115"/>
                <a:gd name="T32" fmla="*/ 36 w 63"/>
                <a:gd name="T33" fmla="*/ 103 h 115"/>
                <a:gd name="T34" fmla="*/ 43 w 63"/>
                <a:gd name="T35" fmla="*/ 102 h 115"/>
                <a:gd name="T36" fmla="*/ 48 w 63"/>
                <a:gd name="T37" fmla="*/ 101 h 115"/>
                <a:gd name="T38" fmla="*/ 45 w 63"/>
                <a:gd name="T39" fmla="*/ 114 h 115"/>
                <a:gd name="T40" fmla="*/ 45 w 63"/>
                <a:gd name="T41" fmla="*/ 114 h 115"/>
                <a:gd name="T42" fmla="*/ 39 w 63"/>
                <a:gd name="T43" fmla="*/ 115 h 115"/>
                <a:gd name="T44" fmla="*/ 29 w 63"/>
                <a:gd name="T45" fmla="*/ 115 h 115"/>
                <a:gd name="T46" fmla="*/ 29 w 63"/>
                <a:gd name="T47" fmla="*/ 115 h 115"/>
                <a:gd name="T48" fmla="*/ 24 w 63"/>
                <a:gd name="T49" fmla="*/ 115 h 115"/>
                <a:gd name="T50" fmla="*/ 20 w 63"/>
                <a:gd name="T51" fmla="*/ 114 h 115"/>
                <a:gd name="T52" fmla="*/ 16 w 63"/>
                <a:gd name="T53" fmla="*/ 113 h 115"/>
                <a:gd name="T54" fmla="*/ 13 w 63"/>
                <a:gd name="T55" fmla="*/ 110 h 115"/>
                <a:gd name="T56" fmla="*/ 11 w 63"/>
                <a:gd name="T57" fmla="*/ 103 h 115"/>
                <a:gd name="T58" fmla="*/ 9 w 63"/>
                <a:gd name="T59" fmla="*/ 97 h 115"/>
                <a:gd name="T60" fmla="*/ 9 w 63"/>
                <a:gd name="T61" fmla="*/ 97 h 115"/>
                <a:gd name="T62" fmla="*/ 11 w 63"/>
                <a:gd name="T63" fmla="*/ 86 h 115"/>
                <a:gd name="T64" fmla="*/ 12 w 63"/>
                <a:gd name="T65" fmla="*/ 77 h 115"/>
                <a:gd name="T66" fmla="*/ 20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5" y="94"/>
                  </a:lnTo>
                  <a:lnTo>
                    <a:pt x="25" y="94"/>
                  </a:lnTo>
                  <a:lnTo>
                    <a:pt x="25" y="98"/>
                  </a:lnTo>
                  <a:lnTo>
                    <a:pt x="28" y="101"/>
                  </a:lnTo>
                  <a:lnTo>
                    <a:pt x="32" y="102"/>
                  </a:lnTo>
                  <a:lnTo>
                    <a:pt x="36" y="103"/>
                  </a:lnTo>
                  <a:lnTo>
                    <a:pt x="36" y="103"/>
                  </a:lnTo>
                  <a:lnTo>
                    <a:pt x="43" y="102"/>
                  </a:lnTo>
                  <a:lnTo>
                    <a:pt x="48" y="101"/>
                  </a:lnTo>
                  <a:lnTo>
                    <a:pt x="45" y="114"/>
                  </a:lnTo>
                  <a:lnTo>
                    <a:pt x="45" y="114"/>
                  </a:lnTo>
                  <a:lnTo>
                    <a:pt x="39" y="115"/>
                  </a:lnTo>
                  <a:lnTo>
                    <a:pt x="29" y="115"/>
                  </a:lnTo>
                  <a:lnTo>
                    <a:pt x="29" y="115"/>
                  </a:lnTo>
                  <a:lnTo>
                    <a:pt x="24" y="115"/>
                  </a:lnTo>
                  <a:lnTo>
                    <a:pt x="20" y="114"/>
                  </a:lnTo>
                  <a:lnTo>
                    <a:pt x="16" y="113"/>
                  </a:lnTo>
                  <a:lnTo>
                    <a:pt x="13" y="110"/>
                  </a:lnTo>
                  <a:lnTo>
                    <a:pt x="11" y="103"/>
                  </a:lnTo>
                  <a:lnTo>
                    <a:pt x="9" y="97"/>
                  </a:lnTo>
                  <a:lnTo>
                    <a:pt x="9" y="97"/>
                  </a:lnTo>
                  <a:lnTo>
                    <a:pt x="11" y="86"/>
                  </a:lnTo>
                  <a:lnTo>
                    <a:pt x="12" y="77"/>
                  </a:lnTo>
                  <a:lnTo>
                    <a:pt x="20"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7" name="Freeform 40">
              <a:extLst>
                <a:ext uri="{FF2B5EF4-FFF2-40B4-BE49-F238E27FC236}">
                  <a16:creationId xmlns:a16="http://schemas.microsoft.com/office/drawing/2014/main" xmlns="" id="{8DFF82DD-E810-4651-BB68-556230FCFAFF}"/>
                </a:ext>
              </a:extLst>
            </p:cNvPr>
            <p:cNvSpPr>
              <a:spLocks/>
            </p:cNvSpPr>
            <p:nvPr userDrawn="1"/>
          </p:nvSpPr>
          <p:spPr bwMode="auto">
            <a:xfrm>
              <a:off x="4159" y="3241"/>
              <a:ext cx="102" cy="126"/>
            </a:xfrm>
            <a:custGeom>
              <a:avLst/>
              <a:gdLst>
                <a:gd name="T0" fmla="*/ 3 w 102"/>
                <a:gd name="T1" fmla="*/ 111 h 126"/>
                <a:gd name="T2" fmla="*/ 3 w 102"/>
                <a:gd name="T3" fmla="*/ 111 h 126"/>
                <a:gd name="T4" fmla="*/ 5 w 102"/>
                <a:gd name="T5" fmla="*/ 112 h 126"/>
                <a:gd name="T6" fmla="*/ 9 w 102"/>
                <a:gd name="T7" fmla="*/ 113 h 126"/>
                <a:gd name="T8" fmla="*/ 9 w 102"/>
                <a:gd name="T9" fmla="*/ 113 h 126"/>
                <a:gd name="T10" fmla="*/ 16 w 102"/>
                <a:gd name="T11" fmla="*/ 112 h 126"/>
                <a:gd name="T12" fmla="*/ 21 w 102"/>
                <a:gd name="T13" fmla="*/ 108 h 126"/>
                <a:gd name="T14" fmla="*/ 27 w 102"/>
                <a:gd name="T15" fmla="*/ 101 h 126"/>
                <a:gd name="T16" fmla="*/ 32 w 102"/>
                <a:gd name="T17" fmla="*/ 92 h 126"/>
                <a:gd name="T18" fmla="*/ 19 w 102"/>
                <a:gd name="T19" fmla="*/ 0 h 126"/>
                <a:gd name="T20" fmla="*/ 35 w 102"/>
                <a:gd name="T21" fmla="*/ 0 h 126"/>
                <a:gd name="T22" fmla="*/ 45 w 102"/>
                <a:gd name="T23" fmla="*/ 71 h 126"/>
                <a:gd name="T24" fmla="*/ 45 w 102"/>
                <a:gd name="T25" fmla="*/ 71 h 126"/>
                <a:gd name="T26" fmla="*/ 84 w 102"/>
                <a:gd name="T27" fmla="*/ 0 h 126"/>
                <a:gd name="T28" fmla="*/ 102 w 102"/>
                <a:gd name="T29" fmla="*/ 0 h 126"/>
                <a:gd name="T30" fmla="*/ 41 w 102"/>
                <a:gd name="T31" fmla="*/ 104 h 126"/>
                <a:gd name="T32" fmla="*/ 41 w 102"/>
                <a:gd name="T33" fmla="*/ 104 h 126"/>
                <a:gd name="T34" fmla="*/ 36 w 102"/>
                <a:gd name="T35" fmla="*/ 113 h 126"/>
                <a:gd name="T36" fmla="*/ 29 w 102"/>
                <a:gd name="T37" fmla="*/ 120 h 126"/>
                <a:gd name="T38" fmla="*/ 27 w 102"/>
                <a:gd name="T39" fmla="*/ 123 h 126"/>
                <a:gd name="T40" fmla="*/ 21 w 102"/>
                <a:gd name="T41" fmla="*/ 124 h 126"/>
                <a:gd name="T42" fmla="*/ 17 w 102"/>
                <a:gd name="T43" fmla="*/ 126 h 126"/>
                <a:gd name="T44" fmla="*/ 12 w 102"/>
                <a:gd name="T45" fmla="*/ 126 h 126"/>
                <a:gd name="T46" fmla="*/ 12 w 102"/>
                <a:gd name="T47" fmla="*/ 126 h 126"/>
                <a:gd name="T48" fmla="*/ 0 w 102"/>
                <a:gd name="T49" fmla="*/ 126 h 126"/>
                <a:gd name="T50" fmla="*/ 3 w 102"/>
                <a:gd name="T51"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26">
                  <a:moveTo>
                    <a:pt x="3" y="111"/>
                  </a:moveTo>
                  <a:lnTo>
                    <a:pt x="3" y="111"/>
                  </a:lnTo>
                  <a:lnTo>
                    <a:pt x="5" y="112"/>
                  </a:lnTo>
                  <a:lnTo>
                    <a:pt x="9" y="113"/>
                  </a:lnTo>
                  <a:lnTo>
                    <a:pt x="9" y="113"/>
                  </a:lnTo>
                  <a:lnTo>
                    <a:pt x="16" y="112"/>
                  </a:lnTo>
                  <a:lnTo>
                    <a:pt x="21" y="108"/>
                  </a:lnTo>
                  <a:lnTo>
                    <a:pt x="27" y="101"/>
                  </a:lnTo>
                  <a:lnTo>
                    <a:pt x="32" y="92"/>
                  </a:lnTo>
                  <a:lnTo>
                    <a:pt x="19" y="0"/>
                  </a:lnTo>
                  <a:lnTo>
                    <a:pt x="35" y="0"/>
                  </a:lnTo>
                  <a:lnTo>
                    <a:pt x="45" y="71"/>
                  </a:lnTo>
                  <a:lnTo>
                    <a:pt x="45" y="71"/>
                  </a:lnTo>
                  <a:lnTo>
                    <a:pt x="84" y="0"/>
                  </a:lnTo>
                  <a:lnTo>
                    <a:pt x="102" y="0"/>
                  </a:lnTo>
                  <a:lnTo>
                    <a:pt x="41" y="104"/>
                  </a:lnTo>
                  <a:lnTo>
                    <a:pt x="41" y="104"/>
                  </a:lnTo>
                  <a:lnTo>
                    <a:pt x="36" y="113"/>
                  </a:lnTo>
                  <a:lnTo>
                    <a:pt x="29" y="120"/>
                  </a:lnTo>
                  <a:lnTo>
                    <a:pt x="27" y="123"/>
                  </a:lnTo>
                  <a:lnTo>
                    <a:pt x="21" y="124"/>
                  </a:lnTo>
                  <a:lnTo>
                    <a:pt x="17" y="126"/>
                  </a:lnTo>
                  <a:lnTo>
                    <a:pt x="12" y="126"/>
                  </a:lnTo>
                  <a:lnTo>
                    <a:pt x="12" y="126"/>
                  </a:lnTo>
                  <a:lnTo>
                    <a:pt x="0" y="126"/>
                  </a:lnTo>
                  <a:lnTo>
                    <a:pt x="3"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59928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6"/>
          <a:stretch/>
        </p:blipFill>
        <p:spPr>
          <a:xfrm>
            <a:off x="-4677" y="-6235"/>
            <a:ext cx="9406085" cy="6581212"/>
          </a:xfrm>
          <a:prstGeom prst="rect">
            <a:avLst/>
          </a:prstGeom>
        </p:spPr>
      </p:pic>
      <p:pic>
        <p:nvPicPr>
          <p:cNvPr id="7" name="Picture 6">
            <a:extLst>
              <a:ext uri="{FF2B5EF4-FFF2-40B4-BE49-F238E27FC236}">
                <a16:creationId xmlns:a16="http://schemas.microsoft.com/office/drawing/2014/main" xmlns="" id="{8E31352C-29E3-4B73-9AB2-8303F6565FA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675" y="-8966"/>
            <a:ext cx="12206201" cy="6886015"/>
          </a:xfrm>
          <a:prstGeom prst="rect">
            <a:avLst/>
          </a:prstGeom>
        </p:spPr>
      </p:pic>
      <p:sp>
        <p:nvSpPr>
          <p:cNvPr id="14" name="Rectangle 13">
            <a:extLst>
              <a:ext uri="{FF2B5EF4-FFF2-40B4-BE49-F238E27FC236}">
                <a16:creationId xmlns:a16="http://schemas.microsoft.com/office/drawing/2014/main" xmlns="" id="{F5602352-0852-4D89-8838-15D4EB0E0CA4}"/>
              </a:ext>
            </a:extLst>
          </p:cNvPr>
          <p:cNvSpPr/>
          <p:nvPr userDrawn="1"/>
        </p:nvSpPr>
        <p:spPr>
          <a:xfrm>
            <a:off x="1250951" y="3468431"/>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xmlns="" id="{8C4C4CF0-4FE6-4558-AB70-8E171A471668}"/>
              </a:ext>
            </a:extLst>
          </p:cNvPr>
          <p:cNvSpPr>
            <a:spLocks noGrp="1"/>
          </p:cNvSpPr>
          <p:nvPr userDrawn="1">
            <p:ph type="ctrTitle"/>
          </p:nvPr>
        </p:nvSpPr>
        <p:spPr>
          <a:xfrm>
            <a:off x="1569367" y="3818914"/>
            <a:ext cx="4307559" cy="1088366"/>
          </a:xfrm>
        </p:spPr>
        <p:txBody>
          <a:bodyPr lIns="0" tIns="0" rIns="0" bIns="0" anchor="t" anchorCtr="0">
            <a:normAutofit/>
          </a:bodyPr>
          <a:lstStyle>
            <a:lvl1pPr algn="l">
              <a:defRPr sz="3600" b="1">
                <a:solidFill>
                  <a:schemeClr val="bg1"/>
                </a:solidFill>
              </a:defRPr>
            </a:lvl1p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xmlns="" id="{7BB11E2A-0AC5-4CBB-8310-0DB2F9F04258}"/>
              </a:ext>
            </a:extLst>
          </p:cNvPr>
          <p:cNvSpPr>
            <a:spLocks noGrp="1"/>
          </p:cNvSpPr>
          <p:nvPr userDrawn="1">
            <p:ph type="subTitle" idx="1" hasCustomPrompt="1"/>
          </p:nvPr>
        </p:nvSpPr>
        <p:spPr>
          <a:xfrm>
            <a:off x="1569369" y="4999136"/>
            <a:ext cx="4307559"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 title style</a:t>
            </a:r>
            <a:endParaRPr lang="en-GB" dirty="0"/>
          </a:p>
        </p:txBody>
      </p:sp>
      <p:sp>
        <p:nvSpPr>
          <p:cNvPr id="4" name="Date Placeholder 3">
            <a:extLst>
              <a:ext uri="{FF2B5EF4-FFF2-40B4-BE49-F238E27FC236}">
                <a16:creationId xmlns:a16="http://schemas.microsoft.com/office/drawing/2014/main" xmlns="" id="{E8B96C26-0BF4-4DF8-8FD4-9DB69EBECA0E}"/>
              </a:ext>
            </a:extLst>
          </p:cNvPr>
          <p:cNvSpPr>
            <a:spLocks noGrp="1"/>
          </p:cNvSpPr>
          <p:nvPr userDrawn="1">
            <p:ph type="dt" sz="half" idx="10"/>
          </p:nvPr>
        </p:nvSpPr>
        <p:spPr>
          <a:xfrm>
            <a:off x="9666533" y="4188280"/>
            <a:ext cx="2209800" cy="365125"/>
          </a:xfrm>
          <a:prstGeom prst="rect">
            <a:avLst/>
          </a:prstGeom>
        </p:spPr>
        <p:txBody>
          <a:bodyPr lIns="0" tIns="0" rIns="0" bIns="0"/>
          <a:lstStyle>
            <a:lvl1pPr algn="r">
              <a:defRPr sz="1600">
                <a:solidFill>
                  <a:schemeClr val="tx2">
                    <a:lumMod val="60000"/>
                    <a:lumOff val="40000"/>
                  </a:schemeClr>
                </a:solidFill>
              </a:defRPr>
            </a:lvl1pPr>
          </a:lstStyle>
          <a:p>
            <a:fld id="{DFC92E27-C0B9-4640-8D3D-341DF6E812E8}" type="datetime3">
              <a:rPr lang="en-US" smtClean="0">
                <a:solidFill>
                  <a:srgbClr val="44546A">
                    <a:lumMod val="60000"/>
                    <a:lumOff val="40000"/>
                  </a:srgbClr>
                </a:solidFill>
              </a:rPr>
              <a:pPr/>
              <a:t>1 April 2020</a:t>
            </a:fld>
            <a:endParaRPr lang="en-GB" dirty="0">
              <a:solidFill>
                <a:srgbClr val="44546A">
                  <a:lumMod val="60000"/>
                  <a:lumOff val="40000"/>
                </a:srgbClr>
              </a:solidFill>
            </a:endParaRPr>
          </a:p>
        </p:txBody>
      </p:sp>
      <p:sp>
        <p:nvSpPr>
          <p:cNvPr id="10" name="Text Placeholder 9">
            <a:extLst>
              <a:ext uri="{FF2B5EF4-FFF2-40B4-BE49-F238E27FC236}">
                <a16:creationId xmlns:a16="http://schemas.microsoft.com/office/drawing/2014/main" xmlns=""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dirty="0"/>
              <a:t>Presenter’s Name</a:t>
            </a:r>
            <a:endParaRPr lang="en-GB" dirty="0"/>
          </a:p>
        </p:txBody>
      </p:sp>
      <p:sp>
        <p:nvSpPr>
          <p:cNvPr id="13" name="Text Placeholder 12">
            <a:extLst>
              <a:ext uri="{FF2B5EF4-FFF2-40B4-BE49-F238E27FC236}">
                <a16:creationId xmlns:a16="http://schemas.microsoft.com/office/drawing/2014/main" xmlns="" id="{7997C070-F9F0-4706-90C5-EBB59766DF77}"/>
              </a:ext>
            </a:extLst>
          </p:cNvPr>
          <p:cNvSpPr>
            <a:spLocks noGrp="1"/>
          </p:cNvSpPr>
          <p:nvPr userDrawn="1">
            <p:ph type="body" sz="quarter" idx="13" hasCustomPrompt="1"/>
          </p:nvPr>
        </p:nvSpPr>
        <p:spPr>
          <a:xfrm>
            <a:off x="9666533" y="3717159"/>
            <a:ext cx="2209800" cy="261571"/>
          </a:xfrm>
          <a:prstGeom prst="rect">
            <a:avLst/>
          </a:prstGeom>
        </p:spPr>
        <p:txBody>
          <a:bodyPr>
            <a:normAutofit/>
          </a:bodyPr>
          <a:lstStyle>
            <a:lvl1pPr algn="r">
              <a:defRPr sz="1600">
                <a:solidFill>
                  <a:schemeClr val="tx2"/>
                </a:solidFill>
              </a:defRPr>
            </a:lvl1pPr>
          </a:lstStyle>
          <a:p>
            <a:pPr lvl="0"/>
            <a:r>
              <a:rPr lang="en-US" dirty="0"/>
              <a:t>Job Title</a:t>
            </a:r>
            <a:endParaRPr lang="en-GB" dirty="0"/>
          </a:p>
        </p:txBody>
      </p:sp>
      <p:pic>
        <p:nvPicPr>
          <p:cNvPr id="23" name="Picture 22">
            <a:extLst>
              <a:ext uri="{FF2B5EF4-FFF2-40B4-BE49-F238E27FC236}">
                <a16:creationId xmlns:a16="http://schemas.microsoft.com/office/drawing/2014/main" xmlns="" id="{C65CA508-E151-47CF-A3B8-A42B9D4C05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3191" y="331789"/>
            <a:ext cx="860688" cy="825500"/>
          </a:xfrm>
          <a:prstGeom prst="rect">
            <a:avLst/>
          </a:prstGeom>
        </p:spPr>
      </p:pic>
      <p:grpSp>
        <p:nvGrpSpPr>
          <p:cNvPr id="61" name="Group 4">
            <a:extLst>
              <a:ext uri="{FF2B5EF4-FFF2-40B4-BE49-F238E27FC236}">
                <a16:creationId xmlns:a16="http://schemas.microsoft.com/office/drawing/2014/main" xmlns="" id="{91D9BCAA-25E9-452A-9715-F5B7B99FC6D5}"/>
              </a:ext>
            </a:extLst>
          </p:cNvPr>
          <p:cNvGrpSpPr>
            <a:grpSpLocks noChangeAspect="1"/>
          </p:cNvGrpSpPr>
          <p:nvPr userDrawn="1"/>
        </p:nvGrpSpPr>
        <p:grpSpPr bwMode="auto">
          <a:xfrm>
            <a:off x="9579368" y="6186591"/>
            <a:ext cx="2296965" cy="456731"/>
            <a:chOff x="5816" y="3913"/>
            <a:chExt cx="1378" cy="274"/>
          </a:xfrm>
        </p:grpSpPr>
        <p:sp>
          <p:nvSpPr>
            <p:cNvPr id="62" name="AutoShape 3">
              <a:extLst>
                <a:ext uri="{FF2B5EF4-FFF2-40B4-BE49-F238E27FC236}">
                  <a16:creationId xmlns:a16="http://schemas.microsoft.com/office/drawing/2014/main" xmlns="" id="{F8EFC0AA-BC28-4F19-BADB-B9AD06FE0C32}"/>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5">
              <a:extLst>
                <a:ext uri="{FF2B5EF4-FFF2-40B4-BE49-F238E27FC236}">
                  <a16:creationId xmlns:a16="http://schemas.microsoft.com/office/drawing/2014/main" xmlns="" id="{4B4E739B-5976-411D-A678-1D71E0E0229D}"/>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6">
              <a:extLst>
                <a:ext uri="{FF2B5EF4-FFF2-40B4-BE49-F238E27FC236}">
                  <a16:creationId xmlns:a16="http://schemas.microsoft.com/office/drawing/2014/main" xmlns="" id="{34416E9E-5EA1-4A4D-8655-141DE9BD7E41}"/>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7">
              <a:extLst>
                <a:ext uri="{FF2B5EF4-FFF2-40B4-BE49-F238E27FC236}">
                  <a16:creationId xmlns:a16="http://schemas.microsoft.com/office/drawing/2014/main" xmlns="" id="{17C069DE-1B3C-407D-A999-90B4EB89E1E2}"/>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8">
              <a:extLst>
                <a:ext uri="{FF2B5EF4-FFF2-40B4-BE49-F238E27FC236}">
                  <a16:creationId xmlns:a16="http://schemas.microsoft.com/office/drawing/2014/main" xmlns="" id="{65F3B0FF-4B9B-4591-B531-77C0AE1B7168}"/>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9">
              <a:extLst>
                <a:ext uri="{FF2B5EF4-FFF2-40B4-BE49-F238E27FC236}">
                  <a16:creationId xmlns:a16="http://schemas.microsoft.com/office/drawing/2014/main" xmlns="" id="{CAD5568B-9849-4264-B387-1CFFCFDD072E}"/>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10">
              <a:extLst>
                <a:ext uri="{FF2B5EF4-FFF2-40B4-BE49-F238E27FC236}">
                  <a16:creationId xmlns:a16="http://schemas.microsoft.com/office/drawing/2014/main" xmlns="" id="{C96ECA01-25B2-4787-ACB5-7AF00AFD2D78}"/>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11">
              <a:extLst>
                <a:ext uri="{FF2B5EF4-FFF2-40B4-BE49-F238E27FC236}">
                  <a16:creationId xmlns:a16="http://schemas.microsoft.com/office/drawing/2014/main" xmlns="" id="{E29C40AF-7AC4-44A5-9FAB-11BE6EEF9093}"/>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12">
              <a:extLst>
                <a:ext uri="{FF2B5EF4-FFF2-40B4-BE49-F238E27FC236}">
                  <a16:creationId xmlns:a16="http://schemas.microsoft.com/office/drawing/2014/main" xmlns="" id="{4DED57DE-941C-4200-A193-902EFC775FA4}"/>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1" name="Freeform 13">
              <a:extLst>
                <a:ext uri="{FF2B5EF4-FFF2-40B4-BE49-F238E27FC236}">
                  <a16:creationId xmlns:a16="http://schemas.microsoft.com/office/drawing/2014/main" xmlns="" id="{A1E9ED8C-7949-4BD3-B201-18D4F625AF90}"/>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14">
              <a:extLst>
                <a:ext uri="{FF2B5EF4-FFF2-40B4-BE49-F238E27FC236}">
                  <a16:creationId xmlns:a16="http://schemas.microsoft.com/office/drawing/2014/main" xmlns="" id="{9E41F402-A529-47E3-8255-E08C8674A09E}"/>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15">
              <a:extLst>
                <a:ext uri="{FF2B5EF4-FFF2-40B4-BE49-F238E27FC236}">
                  <a16:creationId xmlns:a16="http://schemas.microsoft.com/office/drawing/2014/main" xmlns="" id="{7222AAD0-10DE-4C52-A165-A5D7F5B715B1}"/>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Freeform 16">
              <a:extLst>
                <a:ext uri="{FF2B5EF4-FFF2-40B4-BE49-F238E27FC236}">
                  <a16:creationId xmlns:a16="http://schemas.microsoft.com/office/drawing/2014/main" xmlns="" id="{63AB9ADD-FF58-4877-9C9F-8B08FD6D70AC}"/>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17">
              <a:extLst>
                <a:ext uri="{FF2B5EF4-FFF2-40B4-BE49-F238E27FC236}">
                  <a16:creationId xmlns:a16="http://schemas.microsoft.com/office/drawing/2014/main" xmlns="" id="{BD9C7A1E-8DF3-4896-B7E5-23BF91012EDB}"/>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6" name="Freeform 18">
              <a:extLst>
                <a:ext uri="{FF2B5EF4-FFF2-40B4-BE49-F238E27FC236}">
                  <a16:creationId xmlns:a16="http://schemas.microsoft.com/office/drawing/2014/main" xmlns="" id="{00516F1C-D65E-4EF0-BBD7-74A6EA45E764}"/>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7" name="Freeform 19">
              <a:extLst>
                <a:ext uri="{FF2B5EF4-FFF2-40B4-BE49-F238E27FC236}">
                  <a16:creationId xmlns:a16="http://schemas.microsoft.com/office/drawing/2014/main" xmlns="" id="{9C96A179-B448-435D-B496-27252A9C8FA1}"/>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20">
              <a:extLst>
                <a:ext uri="{FF2B5EF4-FFF2-40B4-BE49-F238E27FC236}">
                  <a16:creationId xmlns:a16="http://schemas.microsoft.com/office/drawing/2014/main" xmlns="" id="{7DA1180F-5CA4-4B2A-B086-550B9355B079}"/>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9" name="Freeform 21">
              <a:extLst>
                <a:ext uri="{FF2B5EF4-FFF2-40B4-BE49-F238E27FC236}">
                  <a16:creationId xmlns:a16="http://schemas.microsoft.com/office/drawing/2014/main" xmlns="" id="{3D271C15-196C-452B-B170-36FC384DCFE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0" name="Freeform 22">
              <a:extLst>
                <a:ext uri="{FF2B5EF4-FFF2-40B4-BE49-F238E27FC236}">
                  <a16:creationId xmlns:a16="http://schemas.microsoft.com/office/drawing/2014/main" xmlns="" id="{BE43D17A-8BCC-40E9-933F-FE890679E779}"/>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23">
              <a:extLst>
                <a:ext uri="{FF2B5EF4-FFF2-40B4-BE49-F238E27FC236}">
                  <a16:creationId xmlns:a16="http://schemas.microsoft.com/office/drawing/2014/main" xmlns="" id="{AA6CB217-8BE7-4890-B768-0281D8FD718C}"/>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2" name="Freeform 24">
              <a:extLst>
                <a:ext uri="{FF2B5EF4-FFF2-40B4-BE49-F238E27FC236}">
                  <a16:creationId xmlns:a16="http://schemas.microsoft.com/office/drawing/2014/main" xmlns="" id="{93DB4A2F-F414-497F-8011-86D7FE209455}"/>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3" name="Freeform 25">
              <a:extLst>
                <a:ext uri="{FF2B5EF4-FFF2-40B4-BE49-F238E27FC236}">
                  <a16:creationId xmlns:a16="http://schemas.microsoft.com/office/drawing/2014/main" xmlns="" id="{83DA7E65-7E9E-45E1-91C4-A3520ACAF095}"/>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26">
              <a:extLst>
                <a:ext uri="{FF2B5EF4-FFF2-40B4-BE49-F238E27FC236}">
                  <a16:creationId xmlns:a16="http://schemas.microsoft.com/office/drawing/2014/main" xmlns="" id="{AEF334F0-9FE5-42CE-BA59-8FBA09CF2070}"/>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5" name="Freeform 27">
              <a:extLst>
                <a:ext uri="{FF2B5EF4-FFF2-40B4-BE49-F238E27FC236}">
                  <a16:creationId xmlns:a16="http://schemas.microsoft.com/office/drawing/2014/main" xmlns="" id="{01E8CEB7-6F6A-417F-B045-594D0CD07A27}"/>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6" name="Freeform 28">
              <a:extLst>
                <a:ext uri="{FF2B5EF4-FFF2-40B4-BE49-F238E27FC236}">
                  <a16:creationId xmlns:a16="http://schemas.microsoft.com/office/drawing/2014/main" xmlns="" id="{E18C9E32-55D2-4DCF-A857-A0F12301E0DB}"/>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7" name="Freeform 29">
              <a:extLst>
                <a:ext uri="{FF2B5EF4-FFF2-40B4-BE49-F238E27FC236}">
                  <a16:creationId xmlns:a16="http://schemas.microsoft.com/office/drawing/2014/main" xmlns="" id="{DAE2E944-4F26-46FA-B80F-CEAD6307FF0A}"/>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8" name="Freeform 30">
              <a:extLst>
                <a:ext uri="{FF2B5EF4-FFF2-40B4-BE49-F238E27FC236}">
                  <a16:creationId xmlns:a16="http://schemas.microsoft.com/office/drawing/2014/main" xmlns="" id="{2A09DD95-B9E2-4E20-B318-45DD24C40165}"/>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9" name="Freeform 31">
              <a:extLst>
                <a:ext uri="{FF2B5EF4-FFF2-40B4-BE49-F238E27FC236}">
                  <a16:creationId xmlns:a16="http://schemas.microsoft.com/office/drawing/2014/main" xmlns="" id="{49CF64DB-2782-42C8-AA3D-91A39A592592}"/>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32">
              <a:extLst>
                <a:ext uri="{FF2B5EF4-FFF2-40B4-BE49-F238E27FC236}">
                  <a16:creationId xmlns:a16="http://schemas.microsoft.com/office/drawing/2014/main" xmlns="" id="{8A1776AB-2766-4C70-BBA6-3728145003BA}"/>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1" name="Freeform 33">
              <a:extLst>
                <a:ext uri="{FF2B5EF4-FFF2-40B4-BE49-F238E27FC236}">
                  <a16:creationId xmlns:a16="http://schemas.microsoft.com/office/drawing/2014/main" xmlns="" id="{1A30FB79-2D2F-4CD0-9293-425368C702D1}"/>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2" name="Freeform 34">
              <a:extLst>
                <a:ext uri="{FF2B5EF4-FFF2-40B4-BE49-F238E27FC236}">
                  <a16:creationId xmlns:a16="http://schemas.microsoft.com/office/drawing/2014/main" xmlns="" id="{7E3F23BF-48D0-4B81-8BEF-00E147D61795}"/>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3" name="Freeform 35">
              <a:extLst>
                <a:ext uri="{FF2B5EF4-FFF2-40B4-BE49-F238E27FC236}">
                  <a16:creationId xmlns:a16="http://schemas.microsoft.com/office/drawing/2014/main" xmlns="" id="{03673C6E-6C9B-4340-B3C9-18DD64DB05B9}"/>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4" name="Freeform 36">
              <a:extLst>
                <a:ext uri="{FF2B5EF4-FFF2-40B4-BE49-F238E27FC236}">
                  <a16:creationId xmlns:a16="http://schemas.microsoft.com/office/drawing/2014/main" xmlns="" id="{9852225D-8CCC-4DD0-AAF5-4775B7C156EF}"/>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5" name="Freeform 37">
              <a:extLst>
                <a:ext uri="{FF2B5EF4-FFF2-40B4-BE49-F238E27FC236}">
                  <a16:creationId xmlns:a16="http://schemas.microsoft.com/office/drawing/2014/main" xmlns="" id="{09A45E93-BAA8-4758-AAE2-DC35A13F02E4}"/>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6" name="Freeform 38">
              <a:extLst>
                <a:ext uri="{FF2B5EF4-FFF2-40B4-BE49-F238E27FC236}">
                  <a16:creationId xmlns:a16="http://schemas.microsoft.com/office/drawing/2014/main" xmlns="" id="{BF7D8EE9-728B-4648-BEB7-FDD48E036AB1}"/>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7" name="Freeform 39">
              <a:extLst>
                <a:ext uri="{FF2B5EF4-FFF2-40B4-BE49-F238E27FC236}">
                  <a16:creationId xmlns:a16="http://schemas.microsoft.com/office/drawing/2014/main" xmlns="" id="{77A11FCE-A0A4-43E5-93FA-E706F64CE6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8" name="Freeform 40">
              <a:extLst>
                <a:ext uri="{FF2B5EF4-FFF2-40B4-BE49-F238E27FC236}">
                  <a16:creationId xmlns:a16="http://schemas.microsoft.com/office/drawing/2014/main" xmlns="" id="{D07F64C4-916F-4175-A6BE-F61E4711D0A0}"/>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92692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7"/>
            <a:ext cx="2844800" cy="365125"/>
          </a:xfrm>
          <a:prstGeom prst="rect">
            <a:avLst/>
          </a:prstGeom>
        </p:spPr>
        <p:txBody>
          <a:bodyPr/>
          <a:lstStyle/>
          <a:p>
            <a:fld id="{C5515293-5180-4371-98D8-B3B7B2C23EB4}" type="datetime1">
              <a:rPr lang="en-US" smtClean="0">
                <a:solidFill>
                  <a:prstClr val="black"/>
                </a:solidFill>
              </a:rPr>
              <a:pPr/>
              <a:t>4/1/2020</a:t>
            </a:fld>
            <a:endParaRPr lang="en-US">
              <a:solidFill>
                <a:prstClr val="black"/>
              </a:solidFill>
            </a:endParaRPr>
          </a:p>
        </p:txBody>
      </p:sp>
      <p:sp>
        <p:nvSpPr>
          <p:cNvPr id="3" name="Footer Placeholder 2"/>
          <p:cNvSpPr>
            <a:spLocks noGrp="1"/>
          </p:cNvSpPr>
          <p:nvPr>
            <p:ph type="ftr" sz="quarter" idx="11"/>
          </p:nvPr>
        </p:nvSpPr>
        <p:spPr>
          <a:xfrm>
            <a:off x="4165600" y="6356367"/>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68C593-4852-F54D-B7BA-41599AF73C0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30728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a:prstGeom prst="rect">
            <a:avLst/>
          </a:prstGeom>
        </p:spPr>
        <p:txBody>
          <a:bodyPr/>
          <a:lstStyle>
            <a:lvl1pPr algn="r">
              <a:defRPr b="1">
                <a:solidFill>
                  <a:srgbClr val="0070C0"/>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2743200" y="3892858"/>
            <a:ext cx="8534400" cy="1752600"/>
          </a:xfrm>
          <a:prstGeom prst="rect">
            <a:avLst/>
          </a:prstGeo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GB" sz="2400" b="1" dirty="0" smtClean="0">
                <a:solidFill>
                  <a:srgbClr val="0070C0"/>
                </a:solidFill>
              </a:rPr>
              <a:t>A person</a:t>
            </a:r>
          </a:p>
          <a:p>
            <a:pPr algn="r"/>
            <a:r>
              <a:rPr lang="en-GB" sz="2400" dirty="0" smtClean="0">
                <a:solidFill>
                  <a:srgbClr val="0070C0"/>
                </a:solidFill>
              </a:rPr>
              <a:t>Head of </a:t>
            </a:r>
            <a:r>
              <a:rPr lang="en-GB" sz="2400" dirty="0" err="1" smtClean="0">
                <a:solidFill>
                  <a:srgbClr val="0070C0"/>
                </a:solidFill>
              </a:rPr>
              <a:t>Powperpoint</a:t>
            </a:r>
            <a:endParaRPr lang="en-GB" sz="2400" dirty="0">
              <a:solidFill>
                <a:srgbClr val="0070C0"/>
              </a:solidFill>
            </a:endParaRPr>
          </a:p>
        </p:txBody>
      </p:sp>
      <p:sp>
        <p:nvSpPr>
          <p:cNvPr id="4" name="Date Placeholder 3"/>
          <p:cNvSpPr>
            <a:spLocks noGrp="1"/>
          </p:cNvSpPr>
          <p:nvPr>
            <p:ph type="dt" sz="half" idx="10"/>
          </p:nvPr>
        </p:nvSpPr>
        <p:spPr>
          <a:xfrm>
            <a:off x="609600" y="6356367"/>
            <a:ext cx="2844800" cy="365125"/>
          </a:xfrm>
          <a:prstGeom prst="rect">
            <a:avLst/>
          </a:prstGeom>
        </p:spPr>
        <p:txBody>
          <a:bodyPr/>
          <a:lstStyle/>
          <a:p>
            <a:fld id="{755C51F3-C917-954C-9730-DA27A7119A08}"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a:xfrm>
            <a:off x="4165600" y="6356367"/>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67"/>
            <a:ext cx="2844800" cy="365125"/>
          </a:xfrm>
          <a:prstGeom prst="rect">
            <a:avLst/>
          </a:prstGeom>
        </p:spPr>
        <p:txBody>
          <a:bodyPr/>
          <a:lstStyle/>
          <a:p>
            <a:fld id="{24B4E3C1-4DF5-5C47-AE6D-9B049F985D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51651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xfrm>
            <a:off x="609600" y="6356357"/>
            <a:ext cx="2844800" cy="365125"/>
          </a:xfrm>
          <a:prstGeom prst="rect">
            <a:avLst/>
          </a:prstGeom>
        </p:spPr>
        <p:txBody>
          <a:bodyPr/>
          <a:lstStyle>
            <a:lvl1pPr>
              <a:defRPr/>
            </a:lvl1pPr>
          </a:lstStyle>
          <a:p>
            <a:pPr>
              <a:defRPr/>
            </a:pPr>
            <a:fld id="{C57D3991-A2ED-438A-870E-E12C2E76245E}" type="datetime1">
              <a:rPr lang="en-GB" smtClean="0">
                <a:solidFill>
                  <a:prstClr val="black"/>
                </a:solidFill>
              </a:rPr>
              <a:pPr>
                <a:defRPr/>
              </a:pPr>
              <a:t>01/04/2020</a:t>
            </a:fld>
            <a:endParaRPr lang="en-GB" dirty="0">
              <a:solidFill>
                <a:prstClr val="black"/>
              </a:solidFill>
            </a:endParaRPr>
          </a:p>
        </p:txBody>
      </p:sp>
      <p:sp>
        <p:nvSpPr>
          <p:cNvPr id="4" name="Footer Placeholder 4"/>
          <p:cNvSpPr>
            <a:spLocks noGrp="1"/>
          </p:cNvSpPr>
          <p:nvPr>
            <p:ph type="ftr" sz="quarter" idx="11"/>
          </p:nvPr>
        </p:nvSpPr>
        <p:spPr>
          <a:xfrm>
            <a:off x="4165600" y="6356357"/>
            <a:ext cx="3860800" cy="365125"/>
          </a:xfrm>
          <a:prstGeom prst="rect">
            <a:avLst/>
          </a:prstGeom>
        </p:spPr>
        <p:txBody>
          <a:bodyPr/>
          <a:lstStyle>
            <a:lvl1pPr>
              <a:defRPr/>
            </a:lvl1pPr>
          </a:lstStyle>
          <a:p>
            <a:pPr>
              <a:defRPr/>
            </a:pPr>
            <a:endParaRPr lang="en-GB" dirty="0">
              <a:solidFill>
                <a:prstClr val="black"/>
              </a:solidFill>
            </a:endParaRPr>
          </a:p>
        </p:txBody>
      </p:sp>
      <p:sp>
        <p:nvSpPr>
          <p:cNvPr id="5" name="Slide Number Placeholder 5"/>
          <p:cNvSpPr>
            <a:spLocks noGrp="1"/>
          </p:cNvSpPr>
          <p:nvPr>
            <p:ph type="sldNum" sz="quarter" idx="12"/>
          </p:nvPr>
        </p:nvSpPr>
        <p:spPr>
          <a:xfrm>
            <a:off x="8737600" y="6356357"/>
            <a:ext cx="2844800" cy="365125"/>
          </a:xfrm>
          <a:prstGeom prst="rect">
            <a:avLst/>
          </a:prstGeom>
        </p:spPr>
        <p:txBody>
          <a:bodyPr/>
          <a:lstStyle>
            <a:lvl1pPr>
              <a:defRPr/>
            </a:lvl1pPr>
          </a:lstStyle>
          <a:p>
            <a:pPr>
              <a:defRPr/>
            </a:pPr>
            <a:fld id="{EAFF8D32-E2A6-4858-9689-3A823AE7E017}"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25134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5C521-82AA-4E8E-BBA3-CF0F41D9D256}"/>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A33057D0-53A0-4DCE-B588-394084FBB89A}"/>
              </a:ext>
            </a:extLst>
          </p:cNvPr>
          <p:cNvSpPr>
            <a:spLocks noGrp="1"/>
          </p:cNvSpPr>
          <p:nvPr>
            <p:ph idx="1"/>
          </p:nvPr>
        </p:nvSpPr>
        <p:spPr>
          <a:xfrm>
            <a:off x="1772354" y="1405216"/>
            <a:ext cx="8578147" cy="428075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a:extLst>
              <a:ext uri="{FF2B5EF4-FFF2-40B4-BE49-F238E27FC236}">
                <a16:creationId xmlns="" xmlns:a16="http://schemas.microsoft.com/office/drawing/2014/main" id="{ED959E16-C549-4853-95E3-36827712DD9A}"/>
              </a:ext>
            </a:extLst>
          </p:cNvPr>
          <p:cNvSpPr>
            <a:spLocks noGrp="1"/>
          </p:cNvSpPr>
          <p:nvPr>
            <p:ph type="sldNum" sz="quarter" idx="12"/>
          </p:nvPr>
        </p:nvSpPr>
        <p:spPr>
          <a:xfrm>
            <a:off x="11640269" y="6424277"/>
            <a:ext cx="221760" cy="135503"/>
          </a:xfrm>
          <a:prstGeom prst="rect">
            <a:avLst/>
          </a:prstGeom>
        </p:spPr>
        <p:txBody>
          <a:bodyPr/>
          <a:lstStyle/>
          <a:p>
            <a:fld id="{01898949-DBEE-42AF-93B8-E24DF2BBF04D}" type="slidenum">
              <a:rPr lang="en-GB" smtClean="0"/>
              <a:t>‹#›</a:t>
            </a:fld>
            <a:endParaRPr lang="en-GB"/>
          </a:p>
        </p:txBody>
      </p:sp>
    </p:spTree>
    <p:extLst>
      <p:ext uri="{BB962C8B-B14F-4D97-AF65-F5344CB8AC3E}">
        <p14:creationId xmlns:p14="http://schemas.microsoft.com/office/powerpoint/2010/main" val="101798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4DA4F-AAE2-413D-A5A3-6D93D50E6240}"/>
              </a:ext>
            </a:extLst>
          </p:cNvPr>
          <p:cNvSpPr>
            <a:spLocks noGrp="1"/>
          </p:cNvSpPr>
          <p:nvPr>
            <p:ph type="title"/>
          </p:nvPr>
        </p:nvSpPr>
        <p:spPr>
          <a:xfrm>
            <a:off x="2374232" y="2087204"/>
            <a:ext cx="5823284" cy="784333"/>
          </a:xfrm>
        </p:spPr>
        <p:txBody>
          <a:bodyPr anchor="t" anchorCtr="0"/>
          <a:lstStyle>
            <a:lvl1pPr>
              <a:defRPr>
                <a:solidFill>
                  <a:schemeClr val="bg1"/>
                </a:solidFill>
              </a:defRPr>
            </a:lvl1pPr>
          </a:lstStyle>
          <a:p>
            <a:r>
              <a:rPr lang="en-US" smtClean="0"/>
              <a:t>Click to edit Master title style</a:t>
            </a:r>
            <a:endParaRPr lang="en-GB" dirty="0"/>
          </a:p>
        </p:txBody>
      </p:sp>
      <p:sp>
        <p:nvSpPr>
          <p:cNvPr id="4" name="Slide Number Placeholder 3">
            <a:extLst>
              <a:ext uri="{FF2B5EF4-FFF2-40B4-BE49-F238E27FC236}">
                <a16:creationId xmlns="" xmlns:a16="http://schemas.microsoft.com/office/drawing/2014/main" id="{BA0E6E0F-2B00-4067-AFD6-7C394DD62993}"/>
              </a:ext>
            </a:extLst>
          </p:cNvPr>
          <p:cNvSpPr>
            <a:spLocks noGrp="1"/>
          </p:cNvSpPr>
          <p:nvPr>
            <p:ph type="sldNum" sz="quarter" idx="11"/>
          </p:nvPr>
        </p:nvSpPr>
        <p:spPr>
          <a:xfrm>
            <a:off x="11649341" y="6429266"/>
            <a:ext cx="221760" cy="135503"/>
          </a:xfrm>
          <a:prstGeom prst="rect">
            <a:avLst/>
          </a:prstGeom>
        </p:spPr>
        <p:txBody>
          <a:bodyPr/>
          <a:lstStyle>
            <a:lvl1pPr>
              <a:defRPr>
                <a:solidFill>
                  <a:schemeClr val="bg1"/>
                </a:solidFill>
              </a:defRPr>
            </a:lvl1pPr>
          </a:lstStyle>
          <a:p>
            <a:fld id="{01898949-DBEE-42AF-93B8-E24DF2BBF04D}" type="slidenum">
              <a:rPr lang="en-GB" smtClean="0"/>
              <a:pPr/>
              <a:t>‹#›</a:t>
            </a:fld>
            <a:endParaRPr lang="en-GB" dirty="0"/>
          </a:p>
        </p:txBody>
      </p:sp>
      <p:pic>
        <p:nvPicPr>
          <p:cNvPr id="5" name="Picture 4">
            <a:extLst>
              <a:ext uri="{FF2B5EF4-FFF2-40B4-BE49-F238E27FC236}">
                <a16:creationId xmlns="" xmlns:a16="http://schemas.microsoft.com/office/drawing/2014/main" id="{3DD36933-D6AB-4452-95E8-866E09412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6" name="Picture 5">
            <a:extLst>
              <a:ext uri="{FF2B5EF4-FFF2-40B4-BE49-F238E27FC236}">
                <a16:creationId xmlns="" xmlns:a16="http://schemas.microsoft.com/office/drawing/2014/main" id="{8900767F-DE7F-48A6-869C-2EC0A316B8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3190" y="332147"/>
            <a:ext cx="860688" cy="824783"/>
          </a:xfrm>
          <a:prstGeom prst="rect">
            <a:avLst/>
          </a:prstGeom>
        </p:spPr>
      </p:pic>
      <p:cxnSp>
        <p:nvCxnSpPr>
          <p:cNvPr id="7" name="Straight Connector 6">
            <a:extLst>
              <a:ext uri="{FF2B5EF4-FFF2-40B4-BE49-F238E27FC236}">
                <a16:creationId xmlns="" xmlns:a16="http://schemas.microsoft.com/office/drawing/2014/main" id="{7CEF393C-173E-4CC1-AAE1-B789F8D52858}"/>
              </a:ext>
            </a:extLst>
          </p:cNvPr>
          <p:cNvCxnSpPr>
            <a:cxnSpLocks/>
          </p:cNvCxnSpPr>
          <p:nvPr userDrawn="1"/>
        </p:nvCxnSpPr>
        <p:spPr>
          <a:xfrm>
            <a:off x="11559157" y="6429376"/>
            <a:ext cx="0" cy="1208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 xmlns:a16="http://schemas.microsoft.com/office/drawing/2014/main" id="{432ECAEE-6F4C-4297-AB58-6DA8220E954B}"/>
              </a:ext>
            </a:extLst>
          </p:cNvPr>
          <p:cNvSpPr>
            <a:spLocks noGrp="1"/>
          </p:cNvSpPr>
          <p:nvPr>
            <p:ph type="body" sz="quarter" idx="12" hasCustomPrompt="1"/>
          </p:nvPr>
        </p:nvSpPr>
        <p:spPr>
          <a:xfrm>
            <a:off x="2374899" y="2996426"/>
            <a:ext cx="5822617" cy="657225"/>
          </a:xfrm>
          <a:prstGeom prst="rect">
            <a:avLst/>
          </a:prstGeom>
        </p:spPr>
        <p:txBody>
          <a:bodyPr/>
          <a:lstStyle>
            <a:lvl1pPr>
              <a:defRPr>
                <a:solidFill>
                  <a:schemeClr val="bg1"/>
                </a:solidFill>
              </a:defRPr>
            </a:lvl1pPr>
          </a:lstStyle>
          <a:p>
            <a:pPr lvl="0"/>
            <a:r>
              <a:rPr lang="en-US" dirty="0"/>
              <a:t>Click to add sub title</a:t>
            </a:r>
            <a:endParaRPr lang="en-GB" dirty="0"/>
          </a:p>
        </p:txBody>
      </p:sp>
      <p:grpSp>
        <p:nvGrpSpPr>
          <p:cNvPr id="161" name="Group 4">
            <a:extLst>
              <a:ext uri="{FF2B5EF4-FFF2-40B4-BE49-F238E27FC236}">
                <a16:creationId xmlns="" xmlns:a16="http://schemas.microsoft.com/office/drawing/2014/main" id="{DF10DEA1-37A4-4E9D-A751-305B9C865ADF}"/>
              </a:ext>
            </a:extLst>
          </p:cNvPr>
          <p:cNvGrpSpPr>
            <a:grpSpLocks noChangeAspect="1"/>
          </p:cNvGrpSpPr>
          <p:nvPr userDrawn="1"/>
        </p:nvGrpSpPr>
        <p:grpSpPr bwMode="auto">
          <a:xfrm>
            <a:off x="9133053" y="6188230"/>
            <a:ext cx="2296965" cy="453121"/>
            <a:chOff x="932" y="2529"/>
            <a:chExt cx="4248" cy="838"/>
          </a:xfrm>
        </p:grpSpPr>
        <p:sp>
          <p:nvSpPr>
            <p:cNvPr id="162" name="Freeform 5">
              <a:extLst>
                <a:ext uri="{FF2B5EF4-FFF2-40B4-BE49-F238E27FC236}">
                  <a16:creationId xmlns="" xmlns:a16="http://schemas.microsoft.com/office/drawing/2014/main" id="{05B57ED7-11C1-43E6-BF8A-88D195294984}"/>
                </a:ext>
              </a:extLst>
            </p:cNvPr>
            <p:cNvSpPr>
              <a:spLocks/>
            </p:cNvSpPr>
            <p:nvPr userDrawn="1"/>
          </p:nvSpPr>
          <p:spPr bwMode="auto">
            <a:xfrm>
              <a:off x="4329" y="2886"/>
              <a:ext cx="259" cy="462"/>
            </a:xfrm>
            <a:custGeom>
              <a:avLst/>
              <a:gdLst>
                <a:gd name="T0" fmla="*/ 98 w 259"/>
                <a:gd name="T1" fmla="*/ 0 h 462"/>
                <a:gd name="T2" fmla="*/ 98 w 259"/>
                <a:gd name="T3" fmla="*/ 0 h 462"/>
                <a:gd name="T4" fmla="*/ 105 w 259"/>
                <a:gd name="T5" fmla="*/ 14 h 462"/>
                <a:gd name="T6" fmla="*/ 112 w 259"/>
                <a:gd name="T7" fmla="*/ 28 h 462"/>
                <a:gd name="T8" fmla="*/ 120 w 259"/>
                <a:gd name="T9" fmla="*/ 47 h 462"/>
                <a:gd name="T10" fmla="*/ 129 w 259"/>
                <a:gd name="T11" fmla="*/ 71 h 462"/>
                <a:gd name="T12" fmla="*/ 137 w 259"/>
                <a:gd name="T13" fmla="*/ 99 h 462"/>
                <a:gd name="T14" fmla="*/ 144 w 259"/>
                <a:gd name="T15" fmla="*/ 130 h 462"/>
                <a:gd name="T16" fmla="*/ 149 w 259"/>
                <a:gd name="T17" fmla="*/ 163 h 462"/>
                <a:gd name="T18" fmla="*/ 149 w 259"/>
                <a:gd name="T19" fmla="*/ 181 h 462"/>
                <a:gd name="T20" fmla="*/ 151 w 259"/>
                <a:gd name="T21" fmla="*/ 200 h 462"/>
                <a:gd name="T22" fmla="*/ 149 w 259"/>
                <a:gd name="T23" fmla="*/ 218 h 462"/>
                <a:gd name="T24" fmla="*/ 148 w 259"/>
                <a:gd name="T25" fmla="*/ 237 h 462"/>
                <a:gd name="T26" fmla="*/ 145 w 259"/>
                <a:gd name="T27" fmla="*/ 256 h 462"/>
                <a:gd name="T28" fmla="*/ 140 w 259"/>
                <a:gd name="T29" fmla="*/ 274 h 462"/>
                <a:gd name="T30" fmla="*/ 134 w 259"/>
                <a:gd name="T31" fmla="*/ 295 h 462"/>
                <a:gd name="T32" fmla="*/ 128 w 259"/>
                <a:gd name="T33" fmla="*/ 313 h 462"/>
                <a:gd name="T34" fmla="*/ 118 w 259"/>
                <a:gd name="T35" fmla="*/ 333 h 462"/>
                <a:gd name="T36" fmla="*/ 108 w 259"/>
                <a:gd name="T37" fmla="*/ 352 h 462"/>
                <a:gd name="T38" fmla="*/ 95 w 259"/>
                <a:gd name="T39" fmla="*/ 372 h 462"/>
                <a:gd name="T40" fmla="*/ 81 w 259"/>
                <a:gd name="T41" fmla="*/ 391 h 462"/>
                <a:gd name="T42" fmla="*/ 63 w 259"/>
                <a:gd name="T43" fmla="*/ 410 h 462"/>
                <a:gd name="T44" fmla="*/ 45 w 259"/>
                <a:gd name="T45" fmla="*/ 427 h 462"/>
                <a:gd name="T46" fmla="*/ 23 w 259"/>
                <a:gd name="T47" fmla="*/ 446 h 462"/>
                <a:gd name="T48" fmla="*/ 0 w 259"/>
                <a:gd name="T49" fmla="*/ 462 h 462"/>
                <a:gd name="T50" fmla="*/ 0 w 259"/>
                <a:gd name="T51" fmla="*/ 462 h 462"/>
                <a:gd name="T52" fmla="*/ 16 w 259"/>
                <a:gd name="T53" fmla="*/ 462 h 462"/>
                <a:gd name="T54" fmla="*/ 40 w 259"/>
                <a:gd name="T55" fmla="*/ 458 h 462"/>
                <a:gd name="T56" fmla="*/ 69 w 259"/>
                <a:gd name="T57" fmla="*/ 452 h 462"/>
                <a:gd name="T58" fmla="*/ 100 w 259"/>
                <a:gd name="T59" fmla="*/ 444 h 462"/>
                <a:gd name="T60" fmla="*/ 132 w 259"/>
                <a:gd name="T61" fmla="*/ 432 h 462"/>
                <a:gd name="T62" fmla="*/ 148 w 259"/>
                <a:gd name="T63" fmla="*/ 426 h 462"/>
                <a:gd name="T64" fmla="*/ 163 w 259"/>
                <a:gd name="T65" fmla="*/ 418 h 462"/>
                <a:gd name="T66" fmla="*/ 179 w 259"/>
                <a:gd name="T67" fmla="*/ 410 h 462"/>
                <a:gd name="T68" fmla="*/ 192 w 259"/>
                <a:gd name="T69" fmla="*/ 399 h 462"/>
                <a:gd name="T70" fmla="*/ 207 w 259"/>
                <a:gd name="T71" fmla="*/ 388 h 462"/>
                <a:gd name="T72" fmla="*/ 219 w 259"/>
                <a:gd name="T73" fmla="*/ 376 h 462"/>
                <a:gd name="T74" fmla="*/ 230 w 259"/>
                <a:gd name="T75" fmla="*/ 363 h 462"/>
                <a:gd name="T76" fmla="*/ 240 w 259"/>
                <a:gd name="T77" fmla="*/ 349 h 462"/>
                <a:gd name="T78" fmla="*/ 247 w 259"/>
                <a:gd name="T79" fmla="*/ 333 h 462"/>
                <a:gd name="T80" fmla="*/ 254 w 259"/>
                <a:gd name="T81" fmla="*/ 317 h 462"/>
                <a:gd name="T82" fmla="*/ 258 w 259"/>
                <a:gd name="T83" fmla="*/ 299 h 462"/>
                <a:gd name="T84" fmla="*/ 259 w 259"/>
                <a:gd name="T85" fmla="*/ 280 h 462"/>
                <a:gd name="T86" fmla="*/ 258 w 259"/>
                <a:gd name="T87" fmla="*/ 258 h 462"/>
                <a:gd name="T88" fmla="*/ 254 w 259"/>
                <a:gd name="T89" fmla="*/ 236 h 462"/>
                <a:gd name="T90" fmla="*/ 247 w 259"/>
                <a:gd name="T91" fmla="*/ 213 h 462"/>
                <a:gd name="T92" fmla="*/ 236 w 259"/>
                <a:gd name="T93" fmla="*/ 188 h 462"/>
                <a:gd name="T94" fmla="*/ 223 w 259"/>
                <a:gd name="T95" fmla="*/ 161 h 462"/>
                <a:gd name="T96" fmla="*/ 207 w 259"/>
                <a:gd name="T97" fmla="*/ 131 h 462"/>
                <a:gd name="T98" fmla="*/ 185 w 259"/>
                <a:gd name="T99" fmla="*/ 102 h 462"/>
                <a:gd name="T100" fmla="*/ 161 w 259"/>
                <a:gd name="T101" fmla="*/ 70 h 462"/>
                <a:gd name="T102" fmla="*/ 132 w 259"/>
                <a:gd name="T103" fmla="*/ 36 h 462"/>
                <a:gd name="T104" fmla="*/ 98 w 259"/>
                <a:gd name="T105" fmla="*/ 0 h 462"/>
                <a:gd name="T106" fmla="*/ 98 w 259"/>
                <a:gd name="T10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462">
                  <a:moveTo>
                    <a:pt x="98" y="0"/>
                  </a:moveTo>
                  <a:lnTo>
                    <a:pt x="98" y="0"/>
                  </a:lnTo>
                  <a:lnTo>
                    <a:pt x="105" y="14"/>
                  </a:lnTo>
                  <a:lnTo>
                    <a:pt x="112" y="28"/>
                  </a:lnTo>
                  <a:lnTo>
                    <a:pt x="120" y="47"/>
                  </a:lnTo>
                  <a:lnTo>
                    <a:pt x="129" y="71"/>
                  </a:lnTo>
                  <a:lnTo>
                    <a:pt x="137" y="99"/>
                  </a:lnTo>
                  <a:lnTo>
                    <a:pt x="144" y="130"/>
                  </a:lnTo>
                  <a:lnTo>
                    <a:pt x="149" y="163"/>
                  </a:lnTo>
                  <a:lnTo>
                    <a:pt x="149" y="181"/>
                  </a:lnTo>
                  <a:lnTo>
                    <a:pt x="151" y="200"/>
                  </a:lnTo>
                  <a:lnTo>
                    <a:pt x="149" y="218"/>
                  </a:lnTo>
                  <a:lnTo>
                    <a:pt x="148" y="237"/>
                  </a:lnTo>
                  <a:lnTo>
                    <a:pt x="145" y="256"/>
                  </a:lnTo>
                  <a:lnTo>
                    <a:pt x="140" y="274"/>
                  </a:lnTo>
                  <a:lnTo>
                    <a:pt x="134" y="295"/>
                  </a:lnTo>
                  <a:lnTo>
                    <a:pt x="128" y="313"/>
                  </a:lnTo>
                  <a:lnTo>
                    <a:pt x="118" y="333"/>
                  </a:lnTo>
                  <a:lnTo>
                    <a:pt x="108" y="352"/>
                  </a:lnTo>
                  <a:lnTo>
                    <a:pt x="95" y="372"/>
                  </a:lnTo>
                  <a:lnTo>
                    <a:pt x="81" y="391"/>
                  </a:lnTo>
                  <a:lnTo>
                    <a:pt x="63" y="410"/>
                  </a:lnTo>
                  <a:lnTo>
                    <a:pt x="45" y="427"/>
                  </a:lnTo>
                  <a:lnTo>
                    <a:pt x="23" y="446"/>
                  </a:lnTo>
                  <a:lnTo>
                    <a:pt x="0" y="462"/>
                  </a:lnTo>
                  <a:lnTo>
                    <a:pt x="0" y="462"/>
                  </a:lnTo>
                  <a:lnTo>
                    <a:pt x="16" y="462"/>
                  </a:lnTo>
                  <a:lnTo>
                    <a:pt x="40" y="458"/>
                  </a:lnTo>
                  <a:lnTo>
                    <a:pt x="69" y="452"/>
                  </a:lnTo>
                  <a:lnTo>
                    <a:pt x="100" y="444"/>
                  </a:lnTo>
                  <a:lnTo>
                    <a:pt x="132" y="432"/>
                  </a:lnTo>
                  <a:lnTo>
                    <a:pt x="148" y="426"/>
                  </a:lnTo>
                  <a:lnTo>
                    <a:pt x="163" y="418"/>
                  </a:lnTo>
                  <a:lnTo>
                    <a:pt x="179" y="410"/>
                  </a:lnTo>
                  <a:lnTo>
                    <a:pt x="192" y="399"/>
                  </a:lnTo>
                  <a:lnTo>
                    <a:pt x="207" y="388"/>
                  </a:lnTo>
                  <a:lnTo>
                    <a:pt x="219" y="376"/>
                  </a:lnTo>
                  <a:lnTo>
                    <a:pt x="230" y="363"/>
                  </a:lnTo>
                  <a:lnTo>
                    <a:pt x="240" y="349"/>
                  </a:lnTo>
                  <a:lnTo>
                    <a:pt x="247" y="333"/>
                  </a:lnTo>
                  <a:lnTo>
                    <a:pt x="254" y="317"/>
                  </a:lnTo>
                  <a:lnTo>
                    <a:pt x="258" y="299"/>
                  </a:lnTo>
                  <a:lnTo>
                    <a:pt x="259" y="280"/>
                  </a:lnTo>
                  <a:lnTo>
                    <a:pt x="258" y="258"/>
                  </a:lnTo>
                  <a:lnTo>
                    <a:pt x="254" y="236"/>
                  </a:lnTo>
                  <a:lnTo>
                    <a:pt x="247" y="213"/>
                  </a:lnTo>
                  <a:lnTo>
                    <a:pt x="236" y="188"/>
                  </a:lnTo>
                  <a:lnTo>
                    <a:pt x="223" y="161"/>
                  </a:lnTo>
                  <a:lnTo>
                    <a:pt x="207" y="131"/>
                  </a:lnTo>
                  <a:lnTo>
                    <a:pt x="185" y="102"/>
                  </a:lnTo>
                  <a:lnTo>
                    <a:pt x="161" y="70"/>
                  </a:lnTo>
                  <a:lnTo>
                    <a:pt x="132" y="36"/>
                  </a:lnTo>
                  <a:lnTo>
                    <a:pt x="98" y="0"/>
                  </a:ln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6">
              <a:extLst>
                <a:ext uri="{FF2B5EF4-FFF2-40B4-BE49-F238E27FC236}">
                  <a16:creationId xmlns="" xmlns:a16="http://schemas.microsoft.com/office/drawing/2014/main" id="{94D64E42-37A2-4DE3-8B55-513EE828CA8A}"/>
                </a:ext>
              </a:extLst>
            </p:cNvPr>
            <p:cNvSpPr>
              <a:spLocks/>
            </p:cNvSpPr>
            <p:nvPr userDrawn="1"/>
          </p:nvSpPr>
          <p:spPr bwMode="auto">
            <a:xfrm>
              <a:off x="4572" y="2714"/>
              <a:ext cx="297" cy="582"/>
            </a:xfrm>
            <a:custGeom>
              <a:avLst/>
              <a:gdLst>
                <a:gd name="T0" fmla="*/ 54 w 297"/>
                <a:gd name="T1" fmla="*/ 0 h 582"/>
                <a:gd name="T2" fmla="*/ 54 w 297"/>
                <a:gd name="T3" fmla="*/ 0 h 582"/>
                <a:gd name="T4" fmla="*/ 63 w 297"/>
                <a:gd name="T5" fmla="*/ 14 h 582"/>
                <a:gd name="T6" fmla="*/ 74 w 297"/>
                <a:gd name="T7" fmla="*/ 32 h 582"/>
                <a:gd name="T8" fmla="*/ 87 w 297"/>
                <a:gd name="T9" fmla="*/ 54 h 582"/>
                <a:gd name="T10" fmla="*/ 102 w 297"/>
                <a:gd name="T11" fmla="*/ 83 h 582"/>
                <a:gd name="T12" fmla="*/ 117 w 297"/>
                <a:gd name="T13" fmla="*/ 115 h 582"/>
                <a:gd name="T14" fmla="*/ 130 w 297"/>
                <a:gd name="T15" fmla="*/ 152 h 582"/>
                <a:gd name="T16" fmla="*/ 136 w 297"/>
                <a:gd name="T17" fmla="*/ 171 h 582"/>
                <a:gd name="T18" fmla="*/ 141 w 297"/>
                <a:gd name="T19" fmla="*/ 192 h 582"/>
                <a:gd name="T20" fmla="*/ 145 w 297"/>
                <a:gd name="T21" fmla="*/ 214 h 582"/>
                <a:gd name="T22" fmla="*/ 148 w 297"/>
                <a:gd name="T23" fmla="*/ 236 h 582"/>
                <a:gd name="T24" fmla="*/ 149 w 297"/>
                <a:gd name="T25" fmla="*/ 259 h 582"/>
                <a:gd name="T26" fmla="*/ 150 w 297"/>
                <a:gd name="T27" fmla="*/ 282 h 582"/>
                <a:gd name="T28" fmla="*/ 149 w 297"/>
                <a:gd name="T29" fmla="*/ 306 h 582"/>
                <a:gd name="T30" fmla="*/ 146 w 297"/>
                <a:gd name="T31" fmla="*/ 330 h 582"/>
                <a:gd name="T32" fmla="*/ 142 w 297"/>
                <a:gd name="T33" fmla="*/ 356 h 582"/>
                <a:gd name="T34" fmla="*/ 137 w 297"/>
                <a:gd name="T35" fmla="*/ 380 h 582"/>
                <a:gd name="T36" fmla="*/ 129 w 297"/>
                <a:gd name="T37" fmla="*/ 405 h 582"/>
                <a:gd name="T38" fmla="*/ 118 w 297"/>
                <a:gd name="T39" fmla="*/ 430 h 582"/>
                <a:gd name="T40" fmla="*/ 105 w 297"/>
                <a:gd name="T41" fmla="*/ 456 h 582"/>
                <a:gd name="T42" fmla="*/ 90 w 297"/>
                <a:gd name="T43" fmla="*/ 481 h 582"/>
                <a:gd name="T44" fmla="*/ 71 w 297"/>
                <a:gd name="T45" fmla="*/ 507 h 582"/>
                <a:gd name="T46" fmla="*/ 51 w 297"/>
                <a:gd name="T47" fmla="*/ 532 h 582"/>
                <a:gd name="T48" fmla="*/ 27 w 297"/>
                <a:gd name="T49" fmla="*/ 558 h 582"/>
                <a:gd name="T50" fmla="*/ 0 w 297"/>
                <a:gd name="T51" fmla="*/ 582 h 582"/>
                <a:gd name="T52" fmla="*/ 0 w 297"/>
                <a:gd name="T53" fmla="*/ 582 h 582"/>
                <a:gd name="T54" fmla="*/ 22 w 297"/>
                <a:gd name="T55" fmla="*/ 578 h 582"/>
                <a:gd name="T56" fmla="*/ 50 w 297"/>
                <a:gd name="T57" fmla="*/ 571 h 582"/>
                <a:gd name="T58" fmla="*/ 83 w 297"/>
                <a:gd name="T59" fmla="*/ 560 h 582"/>
                <a:gd name="T60" fmla="*/ 121 w 297"/>
                <a:gd name="T61" fmla="*/ 544 h 582"/>
                <a:gd name="T62" fmla="*/ 140 w 297"/>
                <a:gd name="T63" fmla="*/ 536 h 582"/>
                <a:gd name="T64" fmla="*/ 160 w 297"/>
                <a:gd name="T65" fmla="*/ 525 h 582"/>
                <a:gd name="T66" fmla="*/ 179 w 297"/>
                <a:gd name="T67" fmla="*/ 515 h 582"/>
                <a:gd name="T68" fmla="*/ 196 w 297"/>
                <a:gd name="T69" fmla="*/ 503 h 582"/>
                <a:gd name="T70" fmla="*/ 215 w 297"/>
                <a:gd name="T71" fmla="*/ 489 h 582"/>
                <a:gd name="T72" fmla="*/ 231 w 297"/>
                <a:gd name="T73" fmla="*/ 475 h 582"/>
                <a:gd name="T74" fmla="*/ 246 w 297"/>
                <a:gd name="T75" fmla="*/ 460 h 582"/>
                <a:gd name="T76" fmla="*/ 260 w 297"/>
                <a:gd name="T77" fmla="*/ 444 h 582"/>
                <a:gd name="T78" fmla="*/ 271 w 297"/>
                <a:gd name="T79" fmla="*/ 425 h 582"/>
                <a:gd name="T80" fmla="*/ 282 w 297"/>
                <a:gd name="T81" fmla="*/ 406 h 582"/>
                <a:gd name="T82" fmla="*/ 289 w 297"/>
                <a:gd name="T83" fmla="*/ 386 h 582"/>
                <a:gd name="T84" fmla="*/ 294 w 297"/>
                <a:gd name="T85" fmla="*/ 365 h 582"/>
                <a:gd name="T86" fmla="*/ 297 w 297"/>
                <a:gd name="T87" fmla="*/ 342 h 582"/>
                <a:gd name="T88" fmla="*/ 295 w 297"/>
                <a:gd name="T89" fmla="*/ 330 h 582"/>
                <a:gd name="T90" fmla="*/ 295 w 297"/>
                <a:gd name="T91" fmla="*/ 318 h 582"/>
                <a:gd name="T92" fmla="*/ 293 w 297"/>
                <a:gd name="T93" fmla="*/ 305 h 582"/>
                <a:gd name="T94" fmla="*/ 290 w 297"/>
                <a:gd name="T95" fmla="*/ 293 h 582"/>
                <a:gd name="T96" fmla="*/ 287 w 297"/>
                <a:gd name="T97" fmla="*/ 279 h 582"/>
                <a:gd name="T98" fmla="*/ 282 w 297"/>
                <a:gd name="T99" fmla="*/ 266 h 582"/>
                <a:gd name="T100" fmla="*/ 276 w 297"/>
                <a:gd name="T101" fmla="*/ 251 h 582"/>
                <a:gd name="T102" fmla="*/ 270 w 297"/>
                <a:gd name="T103" fmla="*/ 238 h 582"/>
                <a:gd name="T104" fmla="*/ 254 w 297"/>
                <a:gd name="T105" fmla="*/ 208 h 582"/>
                <a:gd name="T106" fmla="*/ 234 w 297"/>
                <a:gd name="T107" fmla="*/ 178 h 582"/>
                <a:gd name="T108" fmla="*/ 208 w 297"/>
                <a:gd name="T109" fmla="*/ 144 h 582"/>
                <a:gd name="T110" fmla="*/ 177 w 297"/>
                <a:gd name="T111" fmla="*/ 111 h 582"/>
                <a:gd name="T112" fmla="*/ 141 w 297"/>
                <a:gd name="T113" fmla="*/ 76 h 582"/>
                <a:gd name="T114" fmla="*/ 101 w 297"/>
                <a:gd name="T115" fmla="*/ 38 h 582"/>
                <a:gd name="T116" fmla="*/ 54 w 297"/>
                <a:gd name="T117" fmla="*/ 0 h 582"/>
                <a:gd name="T118" fmla="*/ 54 w 297"/>
                <a:gd name="T1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582">
                  <a:moveTo>
                    <a:pt x="54" y="0"/>
                  </a:moveTo>
                  <a:lnTo>
                    <a:pt x="54" y="0"/>
                  </a:lnTo>
                  <a:lnTo>
                    <a:pt x="63" y="14"/>
                  </a:lnTo>
                  <a:lnTo>
                    <a:pt x="74" y="32"/>
                  </a:lnTo>
                  <a:lnTo>
                    <a:pt x="87" y="54"/>
                  </a:lnTo>
                  <a:lnTo>
                    <a:pt x="102" y="83"/>
                  </a:lnTo>
                  <a:lnTo>
                    <a:pt x="117" y="115"/>
                  </a:lnTo>
                  <a:lnTo>
                    <a:pt x="130" y="152"/>
                  </a:lnTo>
                  <a:lnTo>
                    <a:pt x="136" y="171"/>
                  </a:lnTo>
                  <a:lnTo>
                    <a:pt x="141" y="192"/>
                  </a:lnTo>
                  <a:lnTo>
                    <a:pt x="145" y="214"/>
                  </a:lnTo>
                  <a:lnTo>
                    <a:pt x="148" y="236"/>
                  </a:lnTo>
                  <a:lnTo>
                    <a:pt x="149" y="259"/>
                  </a:lnTo>
                  <a:lnTo>
                    <a:pt x="150" y="282"/>
                  </a:lnTo>
                  <a:lnTo>
                    <a:pt x="149" y="306"/>
                  </a:lnTo>
                  <a:lnTo>
                    <a:pt x="146" y="330"/>
                  </a:lnTo>
                  <a:lnTo>
                    <a:pt x="142" y="356"/>
                  </a:lnTo>
                  <a:lnTo>
                    <a:pt x="137" y="380"/>
                  </a:lnTo>
                  <a:lnTo>
                    <a:pt x="129" y="405"/>
                  </a:lnTo>
                  <a:lnTo>
                    <a:pt x="118" y="430"/>
                  </a:lnTo>
                  <a:lnTo>
                    <a:pt x="105" y="456"/>
                  </a:lnTo>
                  <a:lnTo>
                    <a:pt x="90" y="481"/>
                  </a:lnTo>
                  <a:lnTo>
                    <a:pt x="71" y="507"/>
                  </a:lnTo>
                  <a:lnTo>
                    <a:pt x="51" y="532"/>
                  </a:lnTo>
                  <a:lnTo>
                    <a:pt x="27" y="558"/>
                  </a:lnTo>
                  <a:lnTo>
                    <a:pt x="0" y="582"/>
                  </a:lnTo>
                  <a:lnTo>
                    <a:pt x="0" y="582"/>
                  </a:lnTo>
                  <a:lnTo>
                    <a:pt x="22" y="578"/>
                  </a:lnTo>
                  <a:lnTo>
                    <a:pt x="50" y="571"/>
                  </a:lnTo>
                  <a:lnTo>
                    <a:pt x="83" y="560"/>
                  </a:lnTo>
                  <a:lnTo>
                    <a:pt x="121" y="544"/>
                  </a:lnTo>
                  <a:lnTo>
                    <a:pt x="140" y="536"/>
                  </a:lnTo>
                  <a:lnTo>
                    <a:pt x="160" y="525"/>
                  </a:lnTo>
                  <a:lnTo>
                    <a:pt x="179" y="515"/>
                  </a:lnTo>
                  <a:lnTo>
                    <a:pt x="196" y="503"/>
                  </a:lnTo>
                  <a:lnTo>
                    <a:pt x="215" y="489"/>
                  </a:lnTo>
                  <a:lnTo>
                    <a:pt x="231" y="475"/>
                  </a:lnTo>
                  <a:lnTo>
                    <a:pt x="246" y="460"/>
                  </a:lnTo>
                  <a:lnTo>
                    <a:pt x="260" y="444"/>
                  </a:lnTo>
                  <a:lnTo>
                    <a:pt x="271" y="425"/>
                  </a:lnTo>
                  <a:lnTo>
                    <a:pt x="282" y="406"/>
                  </a:lnTo>
                  <a:lnTo>
                    <a:pt x="289" y="386"/>
                  </a:lnTo>
                  <a:lnTo>
                    <a:pt x="294" y="365"/>
                  </a:lnTo>
                  <a:lnTo>
                    <a:pt x="297" y="342"/>
                  </a:lnTo>
                  <a:lnTo>
                    <a:pt x="295" y="330"/>
                  </a:lnTo>
                  <a:lnTo>
                    <a:pt x="295" y="318"/>
                  </a:lnTo>
                  <a:lnTo>
                    <a:pt x="293" y="305"/>
                  </a:lnTo>
                  <a:lnTo>
                    <a:pt x="290" y="293"/>
                  </a:lnTo>
                  <a:lnTo>
                    <a:pt x="287" y="279"/>
                  </a:lnTo>
                  <a:lnTo>
                    <a:pt x="282" y="266"/>
                  </a:lnTo>
                  <a:lnTo>
                    <a:pt x="276" y="251"/>
                  </a:lnTo>
                  <a:lnTo>
                    <a:pt x="270" y="238"/>
                  </a:lnTo>
                  <a:lnTo>
                    <a:pt x="254" y="208"/>
                  </a:lnTo>
                  <a:lnTo>
                    <a:pt x="234" y="178"/>
                  </a:lnTo>
                  <a:lnTo>
                    <a:pt x="208" y="144"/>
                  </a:lnTo>
                  <a:lnTo>
                    <a:pt x="177" y="111"/>
                  </a:lnTo>
                  <a:lnTo>
                    <a:pt x="141" y="76"/>
                  </a:lnTo>
                  <a:lnTo>
                    <a:pt x="101" y="38"/>
                  </a:lnTo>
                  <a:lnTo>
                    <a:pt x="54" y="0"/>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7">
              <a:extLst>
                <a:ext uri="{FF2B5EF4-FFF2-40B4-BE49-F238E27FC236}">
                  <a16:creationId xmlns="" xmlns:a16="http://schemas.microsoft.com/office/drawing/2014/main" id="{D4C427E9-DA47-422A-A5D5-2D5B2AFA99F6}"/>
                </a:ext>
              </a:extLst>
            </p:cNvPr>
            <p:cNvSpPr>
              <a:spLocks/>
            </p:cNvSpPr>
            <p:nvPr userDrawn="1"/>
          </p:nvSpPr>
          <p:spPr bwMode="auto">
            <a:xfrm>
              <a:off x="4791" y="2529"/>
              <a:ext cx="389" cy="768"/>
            </a:xfrm>
            <a:custGeom>
              <a:avLst/>
              <a:gdLst>
                <a:gd name="T0" fmla="*/ 70 w 389"/>
                <a:gd name="T1" fmla="*/ 0 h 768"/>
                <a:gd name="T2" fmla="*/ 96 w 389"/>
                <a:gd name="T3" fmla="*/ 40 h 768"/>
                <a:gd name="T4" fmla="*/ 134 w 389"/>
                <a:gd name="T5" fmla="*/ 108 h 768"/>
                <a:gd name="T6" fmla="*/ 153 w 389"/>
                <a:gd name="T7" fmla="*/ 151 h 768"/>
                <a:gd name="T8" fmla="*/ 170 w 389"/>
                <a:gd name="T9" fmla="*/ 199 h 768"/>
                <a:gd name="T10" fmla="*/ 184 w 389"/>
                <a:gd name="T11" fmla="*/ 253 h 768"/>
                <a:gd name="T12" fmla="*/ 194 w 389"/>
                <a:gd name="T13" fmla="*/ 312 h 768"/>
                <a:gd name="T14" fmla="*/ 197 w 389"/>
                <a:gd name="T15" fmla="*/ 372 h 768"/>
                <a:gd name="T16" fmla="*/ 193 w 389"/>
                <a:gd name="T17" fmla="*/ 436 h 768"/>
                <a:gd name="T18" fmla="*/ 180 w 389"/>
                <a:gd name="T19" fmla="*/ 502 h 768"/>
                <a:gd name="T20" fmla="*/ 154 w 389"/>
                <a:gd name="T21" fmla="*/ 569 h 768"/>
                <a:gd name="T22" fmla="*/ 118 w 389"/>
                <a:gd name="T23" fmla="*/ 635 h 768"/>
                <a:gd name="T24" fmla="*/ 67 w 389"/>
                <a:gd name="T25" fmla="*/ 702 h 768"/>
                <a:gd name="T26" fmla="*/ 0 w 389"/>
                <a:gd name="T27" fmla="*/ 768 h 768"/>
                <a:gd name="T28" fmla="*/ 28 w 389"/>
                <a:gd name="T29" fmla="*/ 763 h 768"/>
                <a:gd name="T30" fmla="*/ 110 w 389"/>
                <a:gd name="T31" fmla="*/ 739 h 768"/>
                <a:gd name="T32" fmla="*/ 158 w 389"/>
                <a:gd name="T33" fmla="*/ 718 h 768"/>
                <a:gd name="T34" fmla="*/ 209 w 389"/>
                <a:gd name="T35" fmla="*/ 694 h 768"/>
                <a:gd name="T36" fmla="*/ 259 w 389"/>
                <a:gd name="T37" fmla="*/ 664 h 768"/>
                <a:gd name="T38" fmla="*/ 303 w 389"/>
                <a:gd name="T39" fmla="*/ 627 h 768"/>
                <a:gd name="T40" fmla="*/ 342 w 389"/>
                <a:gd name="T41" fmla="*/ 585 h 768"/>
                <a:gd name="T42" fmla="*/ 365 w 389"/>
                <a:gd name="T43" fmla="*/ 549 h 768"/>
                <a:gd name="T44" fmla="*/ 375 w 389"/>
                <a:gd name="T45" fmla="*/ 523 h 768"/>
                <a:gd name="T46" fmla="*/ 384 w 389"/>
                <a:gd name="T47" fmla="*/ 495 h 768"/>
                <a:gd name="T48" fmla="*/ 389 w 389"/>
                <a:gd name="T49" fmla="*/ 466 h 768"/>
                <a:gd name="T50" fmla="*/ 389 w 389"/>
                <a:gd name="T51" fmla="*/ 435 h 768"/>
                <a:gd name="T52" fmla="*/ 386 w 389"/>
                <a:gd name="T53" fmla="*/ 403 h 768"/>
                <a:gd name="T54" fmla="*/ 377 w 389"/>
                <a:gd name="T55" fmla="*/ 368 h 768"/>
                <a:gd name="T56" fmla="*/ 363 w 389"/>
                <a:gd name="T57" fmla="*/ 332 h 768"/>
                <a:gd name="T58" fmla="*/ 346 w 389"/>
                <a:gd name="T59" fmla="*/ 294 h 768"/>
                <a:gd name="T60" fmla="*/ 320 w 389"/>
                <a:gd name="T61" fmla="*/ 254 h 768"/>
                <a:gd name="T62" fmla="*/ 291 w 389"/>
                <a:gd name="T63" fmla="*/ 213 h 768"/>
                <a:gd name="T64" fmla="*/ 253 w 389"/>
                <a:gd name="T65" fmla="*/ 169 h 768"/>
                <a:gd name="T66" fmla="*/ 210 w 389"/>
                <a:gd name="T67" fmla="*/ 123 h 768"/>
                <a:gd name="T68" fmla="*/ 159 w 389"/>
                <a:gd name="T69" fmla="*/ 75 h 768"/>
                <a:gd name="T70" fmla="*/ 102 w 389"/>
                <a:gd name="T71" fmla="*/ 25 h 768"/>
                <a:gd name="T72" fmla="*/ 70 w 389"/>
                <a:gd name="T73"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768">
                  <a:moveTo>
                    <a:pt x="70" y="0"/>
                  </a:moveTo>
                  <a:lnTo>
                    <a:pt x="70" y="0"/>
                  </a:lnTo>
                  <a:lnTo>
                    <a:pt x="83" y="19"/>
                  </a:lnTo>
                  <a:lnTo>
                    <a:pt x="96" y="40"/>
                  </a:lnTo>
                  <a:lnTo>
                    <a:pt x="114" y="71"/>
                  </a:lnTo>
                  <a:lnTo>
                    <a:pt x="134" y="108"/>
                  </a:lnTo>
                  <a:lnTo>
                    <a:pt x="143" y="128"/>
                  </a:lnTo>
                  <a:lnTo>
                    <a:pt x="153" y="151"/>
                  </a:lnTo>
                  <a:lnTo>
                    <a:pt x="161" y="175"/>
                  </a:lnTo>
                  <a:lnTo>
                    <a:pt x="170" y="199"/>
                  </a:lnTo>
                  <a:lnTo>
                    <a:pt x="177" y="226"/>
                  </a:lnTo>
                  <a:lnTo>
                    <a:pt x="184" y="253"/>
                  </a:lnTo>
                  <a:lnTo>
                    <a:pt x="189" y="282"/>
                  </a:lnTo>
                  <a:lnTo>
                    <a:pt x="194" y="312"/>
                  </a:lnTo>
                  <a:lnTo>
                    <a:pt x="196" y="341"/>
                  </a:lnTo>
                  <a:lnTo>
                    <a:pt x="197" y="372"/>
                  </a:lnTo>
                  <a:lnTo>
                    <a:pt x="196" y="404"/>
                  </a:lnTo>
                  <a:lnTo>
                    <a:pt x="193" y="436"/>
                  </a:lnTo>
                  <a:lnTo>
                    <a:pt x="188" y="468"/>
                  </a:lnTo>
                  <a:lnTo>
                    <a:pt x="180" y="502"/>
                  </a:lnTo>
                  <a:lnTo>
                    <a:pt x="167" y="535"/>
                  </a:lnTo>
                  <a:lnTo>
                    <a:pt x="154" y="569"/>
                  </a:lnTo>
                  <a:lnTo>
                    <a:pt x="138" y="602"/>
                  </a:lnTo>
                  <a:lnTo>
                    <a:pt x="118" y="635"/>
                  </a:lnTo>
                  <a:lnTo>
                    <a:pt x="94" y="669"/>
                  </a:lnTo>
                  <a:lnTo>
                    <a:pt x="67" y="702"/>
                  </a:lnTo>
                  <a:lnTo>
                    <a:pt x="35" y="736"/>
                  </a:lnTo>
                  <a:lnTo>
                    <a:pt x="0" y="768"/>
                  </a:lnTo>
                  <a:lnTo>
                    <a:pt x="0" y="768"/>
                  </a:lnTo>
                  <a:lnTo>
                    <a:pt x="28" y="763"/>
                  </a:lnTo>
                  <a:lnTo>
                    <a:pt x="64" y="753"/>
                  </a:lnTo>
                  <a:lnTo>
                    <a:pt x="110" y="739"/>
                  </a:lnTo>
                  <a:lnTo>
                    <a:pt x="134" y="729"/>
                  </a:lnTo>
                  <a:lnTo>
                    <a:pt x="158" y="718"/>
                  </a:lnTo>
                  <a:lnTo>
                    <a:pt x="184" y="706"/>
                  </a:lnTo>
                  <a:lnTo>
                    <a:pt x="209" y="694"/>
                  </a:lnTo>
                  <a:lnTo>
                    <a:pt x="233" y="680"/>
                  </a:lnTo>
                  <a:lnTo>
                    <a:pt x="259" y="664"/>
                  </a:lnTo>
                  <a:lnTo>
                    <a:pt x="282" y="646"/>
                  </a:lnTo>
                  <a:lnTo>
                    <a:pt x="303" y="627"/>
                  </a:lnTo>
                  <a:lnTo>
                    <a:pt x="323" y="606"/>
                  </a:lnTo>
                  <a:lnTo>
                    <a:pt x="342" y="585"/>
                  </a:lnTo>
                  <a:lnTo>
                    <a:pt x="358" y="562"/>
                  </a:lnTo>
                  <a:lnTo>
                    <a:pt x="365" y="549"/>
                  </a:lnTo>
                  <a:lnTo>
                    <a:pt x="370" y="536"/>
                  </a:lnTo>
                  <a:lnTo>
                    <a:pt x="375" y="523"/>
                  </a:lnTo>
                  <a:lnTo>
                    <a:pt x="381" y="510"/>
                  </a:lnTo>
                  <a:lnTo>
                    <a:pt x="384" y="495"/>
                  </a:lnTo>
                  <a:lnTo>
                    <a:pt x="386" y="482"/>
                  </a:lnTo>
                  <a:lnTo>
                    <a:pt x="389" y="466"/>
                  </a:lnTo>
                  <a:lnTo>
                    <a:pt x="389" y="451"/>
                  </a:lnTo>
                  <a:lnTo>
                    <a:pt x="389" y="435"/>
                  </a:lnTo>
                  <a:lnTo>
                    <a:pt x="388" y="419"/>
                  </a:lnTo>
                  <a:lnTo>
                    <a:pt x="386" y="403"/>
                  </a:lnTo>
                  <a:lnTo>
                    <a:pt x="382" y="385"/>
                  </a:lnTo>
                  <a:lnTo>
                    <a:pt x="377" y="368"/>
                  </a:lnTo>
                  <a:lnTo>
                    <a:pt x="371" y="351"/>
                  </a:lnTo>
                  <a:lnTo>
                    <a:pt x="363" y="332"/>
                  </a:lnTo>
                  <a:lnTo>
                    <a:pt x="355" y="313"/>
                  </a:lnTo>
                  <a:lnTo>
                    <a:pt x="346" y="294"/>
                  </a:lnTo>
                  <a:lnTo>
                    <a:pt x="334" y="274"/>
                  </a:lnTo>
                  <a:lnTo>
                    <a:pt x="320" y="254"/>
                  </a:lnTo>
                  <a:lnTo>
                    <a:pt x="307" y="233"/>
                  </a:lnTo>
                  <a:lnTo>
                    <a:pt x="291" y="213"/>
                  </a:lnTo>
                  <a:lnTo>
                    <a:pt x="273" y="190"/>
                  </a:lnTo>
                  <a:lnTo>
                    <a:pt x="253" y="169"/>
                  </a:lnTo>
                  <a:lnTo>
                    <a:pt x="233" y="146"/>
                  </a:lnTo>
                  <a:lnTo>
                    <a:pt x="210" y="123"/>
                  </a:lnTo>
                  <a:lnTo>
                    <a:pt x="185" y="99"/>
                  </a:lnTo>
                  <a:lnTo>
                    <a:pt x="159" y="75"/>
                  </a:lnTo>
                  <a:lnTo>
                    <a:pt x="131" y="51"/>
                  </a:lnTo>
                  <a:lnTo>
                    <a:pt x="102" y="25"/>
                  </a:lnTo>
                  <a:lnTo>
                    <a:pt x="70" y="0"/>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
              <a:extLst>
                <a:ext uri="{FF2B5EF4-FFF2-40B4-BE49-F238E27FC236}">
                  <a16:creationId xmlns="" xmlns:a16="http://schemas.microsoft.com/office/drawing/2014/main" id="{E15D1ED0-68E1-4E8F-A5CB-FFE4315F4584}"/>
                </a:ext>
              </a:extLst>
            </p:cNvPr>
            <p:cNvSpPr>
              <a:spLocks/>
            </p:cNvSpPr>
            <p:nvPr userDrawn="1"/>
          </p:nvSpPr>
          <p:spPr bwMode="auto">
            <a:xfrm>
              <a:off x="932" y="3207"/>
              <a:ext cx="109" cy="123"/>
            </a:xfrm>
            <a:custGeom>
              <a:avLst/>
              <a:gdLst>
                <a:gd name="T0" fmla="*/ 103 w 109"/>
                <a:gd name="T1" fmla="*/ 22 h 123"/>
                <a:gd name="T2" fmla="*/ 103 w 109"/>
                <a:gd name="T3" fmla="*/ 22 h 123"/>
                <a:gd name="T4" fmla="*/ 98 w 109"/>
                <a:gd name="T5" fmla="*/ 19 h 123"/>
                <a:gd name="T6" fmla="*/ 90 w 109"/>
                <a:gd name="T7" fmla="*/ 16 h 123"/>
                <a:gd name="T8" fmla="*/ 82 w 109"/>
                <a:gd name="T9" fmla="*/ 15 h 123"/>
                <a:gd name="T10" fmla="*/ 72 w 109"/>
                <a:gd name="T11" fmla="*/ 15 h 123"/>
                <a:gd name="T12" fmla="*/ 72 w 109"/>
                <a:gd name="T13" fmla="*/ 15 h 123"/>
                <a:gd name="T14" fmla="*/ 59 w 109"/>
                <a:gd name="T15" fmla="*/ 16 h 123"/>
                <a:gd name="T16" fmla="*/ 48 w 109"/>
                <a:gd name="T17" fmla="*/ 19 h 123"/>
                <a:gd name="T18" fmla="*/ 39 w 109"/>
                <a:gd name="T19" fmla="*/ 24 h 123"/>
                <a:gd name="T20" fmla="*/ 32 w 109"/>
                <a:gd name="T21" fmla="*/ 32 h 123"/>
                <a:gd name="T22" fmla="*/ 25 w 109"/>
                <a:gd name="T23" fmla="*/ 40 h 123"/>
                <a:gd name="T24" fmla="*/ 21 w 109"/>
                <a:gd name="T25" fmla="*/ 50 h 123"/>
                <a:gd name="T26" fmla="*/ 19 w 109"/>
                <a:gd name="T27" fmla="*/ 59 h 123"/>
                <a:gd name="T28" fmla="*/ 19 w 109"/>
                <a:gd name="T29" fmla="*/ 70 h 123"/>
                <a:gd name="T30" fmla="*/ 19 w 109"/>
                <a:gd name="T31" fmla="*/ 70 h 123"/>
                <a:gd name="T32" fmla="*/ 19 w 109"/>
                <a:gd name="T33" fmla="*/ 79 h 123"/>
                <a:gd name="T34" fmla="*/ 21 w 109"/>
                <a:gd name="T35" fmla="*/ 87 h 123"/>
                <a:gd name="T36" fmla="*/ 25 w 109"/>
                <a:gd name="T37" fmla="*/ 94 h 123"/>
                <a:gd name="T38" fmla="*/ 30 w 109"/>
                <a:gd name="T39" fmla="*/ 99 h 123"/>
                <a:gd name="T40" fmla="*/ 36 w 109"/>
                <a:gd name="T41" fmla="*/ 103 h 123"/>
                <a:gd name="T42" fmla="*/ 43 w 109"/>
                <a:gd name="T43" fmla="*/ 106 h 123"/>
                <a:gd name="T44" fmla="*/ 51 w 109"/>
                <a:gd name="T45" fmla="*/ 109 h 123"/>
                <a:gd name="T46" fmla="*/ 59 w 109"/>
                <a:gd name="T47" fmla="*/ 109 h 123"/>
                <a:gd name="T48" fmla="*/ 59 w 109"/>
                <a:gd name="T49" fmla="*/ 109 h 123"/>
                <a:gd name="T50" fmla="*/ 66 w 109"/>
                <a:gd name="T51" fmla="*/ 109 h 123"/>
                <a:gd name="T52" fmla="*/ 74 w 109"/>
                <a:gd name="T53" fmla="*/ 107 h 123"/>
                <a:gd name="T54" fmla="*/ 82 w 109"/>
                <a:gd name="T55" fmla="*/ 70 h 123"/>
                <a:gd name="T56" fmla="*/ 56 w 109"/>
                <a:gd name="T57" fmla="*/ 70 h 123"/>
                <a:gd name="T58" fmla="*/ 59 w 109"/>
                <a:gd name="T59" fmla="*/ 56 h 123"/>
                <a:gd name="T60" fmla="*/ 102 w 109"/>
                <a:gd name="T61" fmla="*/ 56 h 123"/>
                <a:gd name="T62" fmla="*/ 87 w 109"/>
                <a:gd name="T63" fmla="*/ 121 h 123"/>
                <a:gd name="T64" fmla="*/ 87 w 109"/>
                <a:gd name="T65" fmla="*/ 121 h 123"/>
                <a:gd name="T66" fmla="*/ 74 w 109"/>
                <a:gd name="T67" fmla="*/ 123 h 123"/>
                <a:gd name="T68" fmla="*/ 56 w 109"/>
                <a:gd name="T69" fmla="*/ 123 h 123"/>
                <a:gd name="T70" fmla="*/ 56 w 109"/>
                <a:gd name="T71" fmla="*/ 123 h 123"/>
                <a:gd name="T72" fmla="*/ 44 w 109"/>
                <a:gd name="T73" fmla="*/ 123 h 123"/>
                <a:gd name="T74" fmla="*/ 34 w 109"/>
                <a:gd name="T75" fmla="*/ 121 h 123"/>
                <a:gd name="T76" fmla="*/ 24 w 109"/>
                <a:gd name="T77" fmla="*/ 117 h 123"/>
                <a:gd name="T78" fmla="*/ 16 w 109"/>
                <a:gd name="T79" fmla="*/ 111 h 123"/>
                <a:gd name="T80" fmla="*/ 9 w 109"/>
                <a:gd name="T81" fmla="*/ 103 h 123"/>
                <a:gd name="T82" fmla="*/ 4 w 109"/>
                <a:gd name="T83" fmla="*/ 94 h 123"/>
                <a:gd name="T84" fmla="*/ 1 w 109"/>
                <a:gd name="T85" fmla="*/ 82 h 123"/>
                <a:gd name="T86" fmla="*/ 0 w 109"/>
                <a:gd name="T87" fmla="*/ 69 h 123"/>
                <a:gd name="T88" fmla="*/ 0 w 109"/>
                <a:gd name="T89" fmla="*/ 69 h 123"/>
                <a:gd name="T90" fmla="*/ 1 w 109"/>
                <a:gd name="T91" fmla="*/ 58 h 123"/>
                <a:gd name="T92" fmla="*/ 4 w 109"/>
                <a:gd name="T93" fmla="*/ 46 h 123"/>
                <a:gd name="T94" fmla="*/ 9 w 109"/>
                <a:gd name="T95" fmla="*/ 34 h 123"/>
                <a:gd name="T96" fmla="*/ 16 w 109"/>
                <a:gd name="T97" fmla="*/ 23 h 123"/>
                <a:gd name="T98" fmla="*/ 27 w 109"/>
                <a:gd name="T99" fmla="*/ 14 h 123"/>
                <a:gd name="T100" fmla="*/ 32 w 109"/>
                <a:gd name="T101" fmla="*/ 10 h 123"/>
                <a:gd name="T102" fmla="*/ 39 w 109"/>
                <a:gd name="T103" fmla="*/ 7 h 123"/>
                <a:gd name="T104" fmla="*/ 46 w 109"/>
                <a:gd name="T105" fmla="*/ 4 h 123"/>
                <a:gd name="T106" fmla="*/ 54 w 109"/>
                <a:gd name="T107" fmla="*/ 2 h 123"/>
                <a:gd name="T108" fmla="*/ 63 w 109"/>
                <a:gd name="T109" fmla="*/ 0 h 123"/>
                <a:gd name="T110" fmla="*/ 72 w 109"/>
                <a:gd name="T111" fmla="*/ 0 h 123"/>
                <a:gd name="T112" fmla="*/ 72 w 109"/>
                <a:gd name="T113" fmla="*/ 0 h 123"/>
                <a:gd name="T114" fmla="*/ 85 w 109"/>
                <a:gd name="T115" fmla="*/ 0 h 123"/>
                <a:gd name="T116" fmla="*/ 94 w 109"/>
                <a:gd name="T117" fmla="*/ 2 h 123"/>
                <a:gd name="T118" fmla="*/ 102 w 109"/>
                <a:gd name="T119" fmla="*/ 4 h 123"/>
                <a:gd name="T120" fmla="*/ 109 w 109"/>
                <a:gd name="T121" fmla="*/ 7 h 123"/>
                <a:gd name="T122" fmla="*/ 103 w 109"/>
                <a:gd name="T123"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23">
                  <a:moveTo>
                    <a:pt x="103" y="22"/>
                  </a:moveTo>
                  <a:lnTo>
                    <a:pt x="103" y="22"/>
                  </a:lnTo>
                  <a:lnTo>
                    <a:pt x="98" y="19"/>
                  </a:lnTo>
                  <a:lnTo>
                    <a:pt x="90" y="16"/>
                  </a:lnTo>
                  <a:lnTo>
                    <a:pt x="82" y="15"/>
                  </a:lnTo>
                  <a:lnTo>
                    <a:pt x="72" y="15"/>
                  </a:lnTo>
                  <a:lnTo>
                    <a:pt x="72" y="15"/>
                  </a:lnTo>
                  <a:lnTo>
                    <a:pt x="59" y="16"/>
                  </a:lnTo>
                  <a:lnTo>
                    <a:pt x="48" y="19"/>
                  </a:lnTo>
                  <a:lnTo>
                    <a:pt x="39" y="24"/>
                  </a:lnTo>
                  <a:lnTo>
                    <a:pt x="32" y="32"/>
                  </a:lnTo>
                  <a:lnTo>
                    <a:pt x="25" y="40"/>
                  </a:lnTo>
                  <a:lnTo>
                    <a:pt x="21" y="50"/>
                  </a:lnTo>
                  <a:lnTo>
                    <a:pt x="19" y="59"/>
                  </a:lnTo>
                  <a:lnTo>
                    <a:pt x="19" y="70"/>
                  </a:lnTo>
                  <a:lnTo>
                    <a:pt x="19" y="70"/>
                  </a:lnTo>
                  <a:lnTo>
                    <a:pt x="19" y="79"/>
                  </a:lnTo>
                  <a:lnTo>
                    <a:pt x="21" y="87"/>
                  </a:lnTo>
                  <a:lnTo>
                    <a:pt x="25" y="94"/>
                  </a:lnTo>
                  <a:lnTo>
                    <a:pt x="30" y="99"/>
                  </a:lnTo>
                  <a:lnTo>
                    <a:pt x="36" y="103"/>
                  </a:lnTo>
                  <a:lnTo>
                    <a:pt x="43" y="106"/>
                  </a:lnTo>
                  <a:lnTo>
                    <a:pt x="51" y="109"/>
                  </a:lnTo>
                  <a:lnTo>
                    <a:pt x="59" y="109"/>
                  </a:lnTo>
                  <a:lnTo>
                    <a:pt x="59" y="109"/>
                  </a:lnTo>
                  <a:lnTo>
                    <a:pt x="66" y="109"/>
                  </a:lnTo>
                  <a:lnTo>
                    <a:pt x="74" y="107"/>
                  </a:lnTo>
                  <a:lnTo>
                    <a:pt x="82" y="70"/>
                  </a:lnTo>
                  <a:lnTo>
                    <a:pt x="56" y="70"/>
                  </a:lnTo>
                  <a:lnTo>
                    <a:pt x="59" y="56"/>
                  </a:lnTo>
                  <a:lnTo>
                    <a:pt x="102" y="56"/>
                  </a:lnTo>
                  <a:lnTo>
                    <a:pt x="87" y="121"/>
                  </a:lnTo>
                  <a:lnTo>
                    <a:pt x="87" y="121"/>
                  </a:lnTo>
                  <a:lnTo>
                    <a:pt x="74" y="123"/>
                  </a:lnTo>
                  <a:lnTo>
                    <a:pt x="56" y="123"/>
                  </a:lnTo>
                  <a:lnTo>
                    <a:pt x="56" y="123"/>
                  </a:lnTo>
                  <a:lnTo>
                    <a:pt x="44" y="123"/>
                  </a:lnTo>
                  <a:lnTo>
                    <a:pt x="34" y="121"/>
                  </a:lnTo>
                  <a:lnTo>
                    <a:pt x="24" y="117"/>
                  </a:lnTo>
                  <a:lnTo>
                    <a:pt x="16" y="111"/>
                  </a:lnTo>
                  <a:lnTo>
                    <a:pt x="9" y="103"/>
                  </a:lnTo>
                  <a:lnTo>
                    <a:pt x="4" y="94"/>
                  </a:lnTo>
                  <a:lnTo>
                    <a:pt x="1" y="82"/>
                  </a:lnTo>
                  <a:lnTo>
                    <a:pt x="0" y="69"/>
                  </a:lnTo>
                  <a:lnTo>
                    <a:pt x="0" y="69"/>
                  </a:lnTo>
                  <a:lnTo>
                    <a:pt x="1" y="58"/>
                  </a:lnTo>
                  <a:lnTo>
                    <a:pt x="4" y="46"/>
                  </a:lnTo>
                  <a:lnTo>
                    <a:pt x="9" y="34"/>
                  </a:lnTo>
                  <a:lnTo>
                    <a:pt x="16" y="23"/>
                  </a:lnTo>
                  <a:lnTo>
                    <a:pt x="27" y="14"/>
                  </a:lnTo>
                  <a:lnTo>
                    <a:pt x="32" y="10"/>
                  </a:lnTo>
                  <a:lnTo>
                    <a:pt x="39" y="7"/>
                  </a:lnTo>
                  <a:lnTo>
                    <a:pt x="46" y="4"/>
                  </a:lnTo>
                  <a:lnTo>
                    <a:pt x="54" y="2"/>
                  </a:lnTo>
                  <a:lnTo>
                    <a:pt x="63" y="0"/>
                  </a:lnTo>
                  <a:lnTo>
                    <a:pt x="72" y="0"/>
                  </a:lnTo>
                  <a:lnTo>
                    <a:pt x="72" y="0"/>
                  </a:lnTo>
                  <a:lnTo>
                    <a:pt x="85" y="0"/>
                  </a:lnTo>
                  <a:lnTo>
                    <a:pt x="94" y="2"/>
                  </a:lnTo>
                  <a:lnTo>
                    <a:pt x="102" y="4"/>
                  </a:lnTo>
                  <a:lnTo>
                    <a:pt x="109" y="7"/>
                  </a:lnTo>
                  <a:lnTo>
                    <a:pt x="10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9">
              <a:extLst>
                <a:ext uri="{FF2B5EF4-FFF2-40B4-BE49-F238E27FC236}">
                  <a16:creationId xmlns="" xmlns:a16="http://schemas.microsoft.com/office/drawing/2014/main" id="{8478C87A-DDFF-4361-9740-2F28DCE5A820}"/>
                </a:ext>
              </a:extLst>
            </p:cNvPr>
            <p:cNvSpPr>
              <a:spLocks/>
            </p:cNvSpPr>
            <p:nvPr userDrawn="1"/>
          </p:nvSpPr>
          <p:spPr bwMode="auto">
            <a:xfrm>
              <a:off x="1050" y="3239"/>
              <a:ext cx="67" cy="90"/>
            </a:xfrm>
            <a:custGeom>
              <a:avLst/>
              <a:gdLst>
                <a:gd name="T0" fmla="*/ 15 w 67"/>
                <a:gd name="T1" fmla="*/ 15 h 90"/>
                <a:gd name="T2" fmla="*/ 15 w 67"/>
                <a:gd name="T3" fmla="*/ 15 h 90"/>
                <a:gd name="T4" fmla="*/ 18 w 67"/>
                <a:gd name="T5" fmla="*/ 2 h 90"/>
                <a:gd name="T6" fmla="*/ 32 w 67"/>
                <a:gd name="T7" fmla="*/ 2 h 90"/>
                <a:gd name="T8" fmla="*/ 30 w 67"/>
                <a:gd name="T9" fmla="*/ 16 h 90"/>
                <a:gd name="T10" fmla="*/ 30 w 67"/>
                <a:gd name="T11" fmla="*/ 16 h 90"/>
                <a:gd name="T12" fmla="*/ 30 w 67"/>
                <a:gd name="T13" fmla="*/ 16 h 90"/>
                <a:gd name="T14" fmla="*/ 35 w 67"/>
                <a:gd name="T15" fmla="*/ 10 h 90"/>
                <a:gd name="T16" fmla="*/ 42 w 67"/>
                <a:gd name="T17" fmla="*/ 4 h 90"/>
                <a:gd name="T18" fmla="*/ 50 w 67"/>
                <a:gd name="T19" fmla="*/ 2 h 90"/>
                <a:gd name="T20" fmla="*/ 60 w 67"/>
                <a:gd name="T21" fmla="*/ 0 h 90"/>
                <a:gd name="T22" fmla="*/ 60 w 67"/>
                <a:gd name="T23" fmla="*/ 0 h 90"/>
                <a:gd name="T24" fmla="*/ 63 w 67"/>
                <a:gd name="T25" fmla="*/ 0 h 90"/>
                <a:gd name="T26" fmla="*/ 67 w 67"/>
                <a:gd name="T27" fmla="*/ 2 h 90"/>
                <a:gd name="T28" fmla="*/ 64 w 67"/>
                <a:gd name="T29" fmla="*/ 16 h 90"/>
                <a:gd name="T30" fmla="*/ 64 w 67"/>
                <a:gd name="T31" fmla="*/ 16 h 90"/>
                <a:gd name="T32" fmla="*/ 56 w 67"/>
                <a:gd name="T33" fmla="*/ 14 h 90"/>
                <a:gd name="T34" fmla="*/ 56 w 67"/>
                <a:gd name="T35" fmla="*/ 14 h 90"/>
                <a:gd name="T36" fmla="*/ 50 w 67"/>
                <a:gd name="T37" fmla="*/ 15 h 90"/>
                <a:gd name="T38" fmla="*/ 44 w 67"/>
                <a:gd name="T39" fmla="*/ 18 h 90"/>
                <a:gd name="T40" fmla="*/ 39 w 67"/>
                <a:gd name="T41" fmla="*/ 22 h 90"/>
                <a:gd name="T42" fmla="*/ 34 w 67"/>
                <a:gd name="T43" fmla="*/ 26 h 90"/>
                <a:gd name="T44" fmla="*/ 31 w 67"/>
                <a:gd name="T45" fmla="*/ 31 h 90"/>
                <a:gd name="T46" fmla="*/ 28 w 67"/>
                <a:gd name="T47" fmla="*/ 37 h 90"/>
                <a:gd name="T48" fmla="*/ 26 w 67"/>
                <a:gd name="T49" fmla="*/ 47 h 90"/>
                <a:gd name="T50" fmla="*/ 16 w 67"/>
                <a:gd name="T51" fmla="*/ 90 h 90"/>
                <a:gd name="T52" fmla="*/ 0 w 67"/>
                <a:gd name="T53" fmla="*/ 90 h 90"/>
                <a:gd name="T54" fmla="*/ 15 w 67"/>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90">
                  <a:moveTo>
                    <a:pt x="15" y="15"/>
                  </a:moveTo>
                  <a:lnTo>
                    <a:pt x="15" y="15"/>
                  </a:lnTo>
                  <a:lnTo>
                    <a:pt x="18" y="2"/>
                  </a:lnTo>
                  <a:lnTo>
                    <a:pt x="32" y="2"/>
                  </a:lnTo>
                  <a:lnTo>
                    <a:pt x="30" y="16"/>
                  </a:lnTo>
                  <a:lnTo>
                    <a:pt x="30" y="16"/>
                  </a:lnTo>
                  <a:lnTo>
                    <a:pt x="30" y="16"/>
                  </a:lnTo>
                  <a:lnTo>
                    <a:pt x="35" y="10"/>
                  </a:lnTo>
                  <a:lnTo>
                    <a:pt x="42" y="4"/>
                  </a:lnTo>
                  <a:lnTo>
                    <a:pt x="50" y="2"/>
                  </a:lnTo>
                  <a:lnTo>
                    <a:pt x="60" y="0"/>
                  </a:lnTo>
                  <a:lnTo>
                    <a:pt x="60" y="0"/>
                  </a:lnTo>
                  <a:lnTo>
                    <a:pt x="63" y="0"/>
                  </a:lnTo>
                  <a:lnTo>
                    <a:pt x="67" y="2"/>
                  </a:lnTo>
                  <a:lnTo>
                    <a:pt x="64" y="16"/>
                  </a:lnTo>
                  <a:lnTo>
                    <a:pt x="64" y="16"/>
                  </a:lnTo>
                  <a:lnTo>
                    <a:pt x="56" y="14"/>
                  </a:lnTo>
                  <a:lnTo>
                    <a:pt x="56" y="14"/>
                  </a:lnTo>
                  <a:lnTo>
                    <a:pt x="50" y="15"/>
                  </a:lnTo>
                  <a:lnTo>
                    <a:pt x="44" y="18"/>
                  </a:lnTo>
                  <a:lnTo>
                    <a:pt x="39" y="22"/>
                  </a:lnTo>
                  <a:lnTo>
                    <a:pt x="34" y="26"/>
                  </a:lnTo>
                  <a:lnTo>
                    <a:pt x="31" y="31"/>
                  </a:lnTo>
                  <a:lnTo>
                    <a:pt x="28" y="37"/>
                  </a:lnTo>
                  <a:lnTo>
                    <a:pt x="26" y="47"/>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0">
              <a:extLst>
                <a:ext uri="{FF2B5EF4-FFF2-40B4-BE49-F238E27FC236}">
                  <a16:creationId xmlns="" xmlns:a16="http://schemas.microsoft.com/office/drawing/2014/main" id="{D4A1FD5A-0CA9-4809-B4F5-23A3DFE69C51}"/>
                </a:ext>
              </a:extLst>
            </p:cNvPr>
            <p:cNvSpPr>
              <a:spLocks noEditPoints="1"/>
            </p:cNvSpPr>
            <p:nvPr userDrawn="1"/>
          </p:nvSpPr>
          <p:spPr bwMode="auto">
            <a:xfrm>
              <a:off x="1118" y="3239"/>
              <a:ext cx="82" cy="91"/>
            </a:xfrm>
            <a:custGeom>
              <a:avLst/>
              <a:gdLst>
                <a:gd name="T0" fmla="*/ 68 w 82"/>
                <a:gd name="T1" fmla="*/ 89 h 91"/>
                <a:gd name="T2" fmla="*/ 41 w 82"/>
                <a:gd name="T3" fmla="*/ 91 h 91"/>
                <a:gd name="T4" fmla="*/ 33 w 82"/>
                <a:gd name="T5" fmla="*/ 91 h 91"/>
                <a:gd name="T6" fmla="*/ 19 w 82"/>
                <a:gd name="T7" fmla="*/ 87 h 91"/>
                <a:gd name="T8" fmla="*/ 7 w 82"/>
                <a:gd name="T9" fmla="*/ 78 h 91"/>
                <a:gd name="T10" fmla="*/ 2 w 82"/>
                <a:gd name="T11" fmla="*/ 63 h 91"/>
                <a:gd name="T12" fmla="*/ 0 w 82"/>
                <a:gd name="T13" fmla="*/ 53 h 91"/>
                <a:gd name="T14" fmla="*/ 3 w 82"/>
                <a:gd name="T15" fmla="*/ 34 h 91"/>
                <a:gd name="T16" fmla="*/ 13 w 82"/>
                <a:gd name="T17" fmla="*/ 18 h 91"/>
                <a:gd name="T18" fmla="*/ 29 w 82"/>
                <a:gd name="T19" fmla="*/ 4 h 91"/>
                <a:gd name="T20" fmla="*/ 49 w 82"/>
                <a:gd name="T21" fmla="*/ 0 h 91"/>
                <a:gd name="T22" fmla="*/ 57 w 82"/>
                <a:gd name="T23" fmla="*/ 0 h 91"/>
                <a:gd name="T24" fmla="*/ 69 w 82"/>
                <a:gd name="T25" fmla="*/ 6 h 91"/>
                <a:gd name="T26" fmla="*/ 77 w 82"/>
                <a:gd name="T27" fmla="*/ 14 h 91"/>
                <a:gd name="T28" fmla="*/ 81 w 82"/>
                <a:gd name="T29" fmla="*/ 26 h 91"/>
                <a:gd name="T30" fmla="*/ 82 w 82"/>
                <a:gd name="T31" fmla="*/ 34 h 91"/>
                <a:gd name="T32" fmla="*/ 80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5 w 82"/>
                <a:gd name="T45" fmla="*/ 79 h 91"/>
                <a:gd name="T46" fmla="*/ 70 w 82"/>
                <a:gd name="T47" fmla="*/ 74 h 91"/>
                <a:gd name="T48" fmla="*/ 65 w 82"/>
                <a:gd name="T49" fmla="*/ 38 h 91"/>
                <a:gd name="T50" fmla="*/ 66 w 82"/>
                <a:gd name="T51" fmla="*/ 31 h 91"/>
                <a:gd name="T52" fmla="*/ 65 w 82"/>
                <a:gd name="T53" fmla="*/ 24 h 91"/>
                <a:gd name="T54" fmla="*/ 56 w 82"/>
                <a:gd name="T55" fmla="*/ 15 h 91"/>
                <a:gd name="T56" fmla="*/ 47 w 82"/>
                <a:gd name="T57" fmla="*/ 14 h 91"/>
                <a:gd name="T58" fmla="*/ 38 w 82"/>
                <a:gd name="T59" fmla="*/ 15 h 91"/>
                <a:gd name="T60" fmla="*/ 30 w 82"/>
                <a:gd name="T61" fmla="*/ 20 h 91"/>
                <a:gd name="T62" fmla="*/ 21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8" y="89"/>
                  </a:moveTo>
                  <a:lnTo>
                    <a:pt x="68" y="89"/>
                  </a:lnTo>
                  <a:lnTo>
                    <a:pt x="54" y="91"/>
                  </a:lnTo>
                  <a:lnTo>
                    <a:pt x="41" y="91"/>
                  </a:lnTo>
                  <a:lnTo>
                    <a:pt x="41" y="91"/>
                  </a:lnTo>
                  <a:lnTo>
                    <a:pt x="33" y="91"/>
                  </a:lnTo>
                  <a:lnTo>
                    <a:pt x="26" y="90"/>
                  </a:lnTo>
                  <a:lnTo>
                    <a:pt x="19" y="87"/>
                  </a:lnTo>
                  <a:lnTo>
                    <a:pt x="13" y="83"/>
                  </a:lnTo>
                  <a:lnTo>
                    <a:pt x="7" y="78"/>
                  </a:lnTo>
                  <a:lnTo>
                    <a:pt x="5" y="71"/>
                  </a:lnTo>
                  <a:lnTo>
                    <a:pt x="2" y="63"/>
                  </a:lnTo>
                  <a:lnTo>
                    <a:pt x="0" y="53"/>
                  </a:lnTo>
                  <a:lnTo>
                    <a:pt x="0" y="53"/>
                  </a:lnTo>
                  <a:lnTo>
                    <a:pt x="2" y="43"/>
                  </a:lnTo>
                  <a:lnTo>
                    <a:pt x="3" y="34"/>
                  </a:lnTo>
                  <a:lnTo>
                    <a:pt x="7" y="26"/>
                  </a:lnTo>
                  <a:lnTo>
                    <a:pt x="13" y="18"/>
                  </a:lnTo>
                  <a:lnTo>
                    <a:pt x="19" y="10"/>
                  </a:lnTo>
                  <a:lnTo>
                    <a:pt x="29" y="4"/>
                  </a:lnTo>
                  <a:lnTo>
                    <a:pt x="38" y="2"/>
                  </a:lnTo>
                  <a:lnTo>
                    <a:pt x="49" y="0"/>
                  </a:lnTo>
                  <a:lnTo>
                    <a:pt x="49" y="0"/>
                  </a:lnTo>
                  <a:lnTo>
                    <a:pt x="57" y="0"/>
                  </a:lnTo>
                  <a:lnTo>
                    <a:pt x="62" y="3"/>
                  </a:lnTo>
                  <a:lnTo>
                    <a:pt x="69" y="6"/>
                  </a:lnTo>
                  <a:lnTo>
                    <a:pt x="73" y="10"/>
                  </a:lnTo>
                  <a:lnTo>
                    <a:pt x="77" y="14"/>
                  </a:lnTo>
                  <a:lnTo>
                    <a:pt x="80" y="19"/>
                  </a:lnTo>
                  <a:lnTo>
                    <a:pt x="81" y="26"/>
                  </a:lnTo>
                  <a:lnTo>
                    <a:pt x="82" y="34"/>
                  </a:lnTo>
                  <a:lnTo>
                    <a:pt x="82" y="34"/>
                  </a:lnTo>
                  <a:lnTo>
                    <a:pt x="81" y="42"/>
                  </a:lnTo>
                  <a:lnTo>
                    <a:pt x="80" y="50"/>
                  </a:lnTo>
                  <a:lnTo>
                    <a:pt x="18" y="50"/>
                  </a:lnTo>
                  <a:lnTo>
                    <a:pt x="18" y="50"/>
                  </a:lnTo>
                  <a:lnTo>
                    <a:pt x="18" y="55"/>
                  </a:lnTo>
                  <a:lnTo>
                    <a:pt x="18" y="55"/>
                  </a:lnTo>
                  <a:lnTo>
                    <a:pt x="18" y="62"/>
                  </a:lnTo>
                  <a:lnTo>
                    <a:pt x="19" y="67"/>
                  </a:lnTo>
                  <a:lnTo>
                    <a:pt x="22" y="71"/>
                  </a:lnTo>
                  <a:lnTo>
                    <a:pt x="26" y="74"/>
                  </a:lnTo>
                  <a:lnTo>
                    <a:pt x="30" y="77"/>
                  </a:lnTo>
                  <a:lnTo>
                    <a:pt x="34" y="78"/>
                  </a:lnTo>
                  <a:lnTo>
                    <a:pt x="45" y="79"/>
                  </a:lnTo>
                  <a:lnTo>
                    <a:pt x="45" y="79"/>
                  </a:lnTo>
                  <a:lnTo>
                    <a:pt x="57" y="78"/>
                  </a:lnTo>
                  <a:lnTo>
                    <a:pt x="70" y="74"/>
                  </a:lnTo>
                  <a:lnTo>
                    <a:pt x="68" y="89"/>
                  </a:lnTo>
                  <a:close/>
                  <a:moveTo>
                    <a:pt x="65" y="38"/>
                  </a:moveTo>
                  <a:lnTo>
                    <a:pt x="65" y="38"/>
                  </a:lnTo>
                  <a:lnTo>
                    <a:pt x="66" y="31"/>
                  </a:lnTo>
                  <a:lnTo>
                    <a:pt x="66" y="31"/>
                  </a:lnTo>
                  <a:lnTo>
                    <a:pt x="65" y="24"/>
                  </a:lnTo>
                  <a:lnTo>
                    <a:pt x="61" y="18"/>
                  </a:lnTo>
                  <a:lnTo>
                    <a:pt x="56" y="15"/>
                  </a:lnTo>
                  <a:lnTo>
                    <a:pt x="47" y="14"/>
                  </a:lnTo>
                  <a:lnTo>
                    <a:pt x="47" y="14"/>
                  </a:lnTo>
                  <a:lnTo>
                    <a:pt x="42" y="14"/>
                  </a:lnTo>
                  <a:lnTo>
                    <a:pt x="38" y="15"/>
                  </a:lnTo>
                  <a:lnTo>
                    <a:pt x="34" y="18"/>
                  </a:lnTo>
                  <a:lnTo>
                    <a:pt x="30" y="20"/>
                  </a:lnTo>
                  <a:lnTo>
                    <a:pt x="23" y="29"/>
                  </a:lnTo>
                  <a:lnTo>
                    <a:pt x="21" y="38"/>
                  </a:lnTo>
                  <a:lnTo>
                    <a:pt x="65"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1">
              <a:extLst>
                <a:ext uri="{FF2B5EF4-FFF2-40B4-BE49-F238E27FC236}">
                  <a16:creationId xmlns="" xmlns:a16="http://schemas.microsoft.com/office/drawing/2014/main" id="{6D88791A-11E4-4EE3-B428-7A836B1FFA9D}"/>
                </a:ext>
              </a:extLst>
            </p:cNvPr>
            <p:cNvSpPr>
              <a:spLocks noEditPoints="1"/>
            </p:cNvSpPr>
            <p:nvPr userDrawn="1"/>
          </p:nvSpPr>
          <p:spPr bwMode="auto">
            <a:xfrm>
              <a:off x="1211"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3 w 79"/>
                <a:gd name="T15" fmla="*/ 66 h 91"/>
                <a:gd name="T16" fmla="*/ 54 w 79"/>
                <a:gd name="T17" fmla="*/ 90 h 91"/>
                <a:gd name="T18" fmla="*/ 56 w 79"/>
                <a:gd name="T19" fmla="*/ 75 h 91"/>
                <a:gd name="T20" fmla="*/ 56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1 w 79"/>
                <a:gd name="T35" fmla="*/ 59 h 91"/>
                <a:gd name="T36" fmla="*/ 8 w 79"/>
                <a:gd name="T37" fmla="*/ 47 h 91"/>
                <a:gd name="T38" fmla="*/ 23 w 79"/>
                <a:gd name="T39" fmla="*/ 39 h 91"/>
                <a:gd name="T40" fmla="*/ 42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8 w 79"/>
                <a:gd name="T61" fmla="*/ 47 h 91"/>
                <a:gd name="T62" fmla="*/ 38 w 79"/>
                <a:gd name="T63" fmla="*/ 49 h 91"/>
                <a:gd name="T64" fmla="*/ 23 w 79"/>
                <a:gd name="T65" fmla="*/ 54 h 91"/>
                <a:gd name="T66" fmla="*/ 18 w 79"/>
                <a:gd name="T67" fmla="*/ 62 h 91"/>
                <a:gd name="T68" fmla="*/ 18 w 79"/>
                <a:gd name="T69" fmla="*/ 67 h 91"/>
                <a:gd name="T70" fmla="*/ 22 w 79"/>
                <a:gd name="T71" fmla="*/ 75 h 91"/>
                <a:gd name="T72" fmla="*/ 31 w 79"/>
                <a:gd name="T73" fmla="*/ 79 h 91"/>
                <a:gd name="T74" fmla="*/ 38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3" y="66"/>
                  </a:lnTo>
                  <a:lnTo>
                    <a:pt x="69" y="90"/>
                  </a:lnTo>
                  <a:lnTo>
                    <a:pt x="54" y="90"/>
                  </a:lnTo>
                  <a:lnTo>
                    <a:pt x="54" y="90"/>
                  </a:lnTo>
                  <a:lnTo>
                    <a:pt x="56" y="75"/>
                  </a:lnTo>
                  <a:lnTo>
                    <a:pt x="56" y="75"/>
                  </a:lnTo>
                  <a:lnTo>
                    <a:pt x="56" y="75"/>
                  </a:lnTo>
                  <a:lnTo>
                    <a:pt x="51" y="82"/>
                  </a:lnTo>
                  <a:lnTo>
                    <a:pt x="44" y="87"/>
                  </a:lnTo>
                  <a:lnTo>
                    <a:pt x="36" y="91"/>
                  </a:lnTo>
                  <a:lnTo>
                    <a:pt x="28" y="91"/>
                  </a:lnTo>
                  <a:lnTo>
                    <a:pt x="28" y="91"/>
                  </a:lnTo>
                  <a:lnTo>
                    <a:pt x="18" y="90"/>
                  </a:lnTo>
                  <a:lnTo>
                    <a:pt x="12" y="89"/>
                  </a:lnTo>
                  <a:lnTo>
                    <a:pt x="8" y="86"/>
                  </a:lnTo>
                  <a:lnTo>
                    <a:pt x="5" y="82"/>
                  </a:lnTo>
                  <a:lnTo>
                    <a:pt x="3" y="78"/>
                  </a:lnTo>
                  <a:lnTo>
                    <a:pt x="0" y="74"/>
                  </a:lnTo>
                  <a:lnTo>
                    <a:pt x="0" y="67"/>
                  </a:lnTo>
                  <a:lnTo>
                    <a:pt x="0" y="67"/>
                  </a:lnTo>
                  <a:lnTo>
                    <a:pt x="1" y="59"/>
                  </a:lnTo>
                  <a:lnTo>
                    <a:pt x="4" y="53"/>
                  </a:lnTo>
                  <a:lnTo>
                    <a:pt x="8" y="47"/>
                  </a:lnTo>
                  <a:lnTo>
                    <a:pt x="15" y="42"/>
                  </a:lnTo>
                  <a:lnTo>
                    <a:pt x="23" y="39"/>
                  </a:lnTo>
                  <a:lnTo>
                    <a:pt x="31" y="38"/>
                  </a:lnTo>
                  <a:lnTo>
                    <a:pt x="42" y="37"/>
                  </a:lnTo>
                  <a:lnTo>
                    <a:pt x="52" y="35"/>
                  </a:lnTo>
                  <a:lnTo>
                    <a:pt x="52" y="35"/>
                  </a:lnTo>
                  <a:lnTo>
                    <a:pt x="63" y="37"/>
                  </a:lnTo>
                  <a:lnTo>
                    <a:pt x="63" y="37"/>
                  </a:lnTo>
                  <a:lnTo>
                    <a:pt x="64" y="31"/>
                  </a:lnTo>
                  <a:lnTo>
                    <a:pt x="64" y="31"/>
                  </a:lnTo>
                  <a:lnTo>
                    <a:pt x="64" y="26"/>
                  </a:lnTo>
                  <a:lnTo>
                    <a:pt x="63" y="23"/>
                  </a:lnTo>
                  <a:lnTo>
                    <a:pt x="62" y="19"/>
                  </a:lnTo>
                  <a:lnTo>
                    <a:pt x="59" y="18"/>
                  </a:lnTo>
                  <a:lnTo>
                    <a:pt x="52" y="14"/>
                  </a:lnTo>
                  <a:lnTo>
                    <a:pt x="44" y="14"/>
                  </a:lnTo>
                  <a:lnTo>
                    <a:pt x="44" y="14"/>
                  </a:lnTo>
                  <a:lnTo>
                    <a:pt x="38" y="14"/>
                  </a:lnTo>
                  <a:lnTo>
                    <a:pt x="30" y="15"/>
                  </a:lnTo>
                  <a:lnTo>
                    <a:pt x="23" y="18"/>
                  </a:lnTo>
                  <a:lnTo>
                    <a:pt x="18" y="20"/>
                  </a:lnTo>
                  <a:lnTo>
                    <a:pt x="20" y="4"/>
                  </a:lnTo>
                  <a:close/>
                  <a:moveTo>
                    <a:pt x="60" y="47"/>
                  </a:moveTo>
                  <a:lnTo>
                    <a:pt x="48" y="47"/>
                  </a:lnTo>
                  <a:lnTo>
                    <a:pt x="48" y="47"/>
                  </a:lnTo>
                  <a:lnTo>
                    <a:pt x="38" y="49"/>
                  </a:lnTo>
                  <a:lnTo>
                    <a:pt x="28" y="51"/>
                  </a:lnTo>
                  <a:lnTo>
                    <a:pt x="23" y="54"/>
                  </a:lnTo>
                  <a:lnTo>
                    <a:pt x="20" y="58"/>
                  </a:lnTo>
                  <a:lnTo>
                    <a:pt x="18" y="62"/>
                  </a:lnTo>
                  <a:lnTo>
                    <a:pt x="18" y="67"/>
                  </a:lnTo>
                  <a:lnTo>
                    <a:pt x="18" y="67"/>
                  </a:lnTo>
                  <a:lnTo>
                    <a:pt x="19" y="73"/>
                  </a:lnTo>
                  <a:lnTo>
                    <a:pt x="22" y="75"/>
                  </a:lnTo>
                  <a:lnTo>
                    <a:pt x="26" y="78"/>
                  </a:lnTo>
                  <a:lnTo>
                    <a:pt x="31" y="79"/>
                  </a:lnTo>
                  <a:lnTo>
                    <a:pt x="31" y="79"/>
                  </a:lnTo>
                  <a:lnTo>
                    <a:pt x="38" y="78"/>
                  </a:lnTo>
                  <a:lnTo>
                    <a:pt x="43" y="77"/>
                  </a:lnTo>
                  <a:lnTo>
                    <a:pt x="47" y="73"/>
                  </a:lnTo>
                  <a:lnTo>
                    <a:pt x="51"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2">
              <a:extLst>
                <a:ext uri="{FF2B5EF4-FFF2-40B4-BE49-F238E27FC236}">
                  <a16:creationId xmlns="" xmlns:a16="http://schemas.microsoft.com/office/drawing/2014/main" id="{6A4E7793-AF2B-44B6-84D1-9C8EA9DD177D}"/>
                </a:ext>
              </a:extLst>
            </p:cNvPr>
            <p:cNvSpPr>
              <a:spLocks/>
            </p:cNvSpPr>
            <p:nvPr userDrawn="1"/>
          </p:nvSpPr>
          <p:spPr bwMode="auto">
            <a:xfrm>
              <a:off x="1313" y="3215"/>
              <a:ext cx="62" cy="115"/>
            </a:xfrm>
            <a:custGeom>
              <a:avLst/>
              <a:gdLst>
                <a:gd name="T0" fmla="*/ 1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59 w 62"/>
                <a:gd name="T13" fmla="*/ 39 h 115"/>
                <a:gd name="T14" fmla="*/ 35 w 62"/>
                <a:gd name="T15" fmla="*/ 39 h 115"/>
                <a:gd name="T16" fmla="*/ 27 w 62"/>
                <a:gd name="T17" fmla="*/ 77 h 115"/>
                <a:gd name="T18" fmla="*/ 27 w 62"/>
                <a:gd name="T19" fmla="*/ 77 h 115"/>
                <a:gd name="T20" fmla="*/ 24 w 62"/>
                <a:gd name="T21" fmla="*/ 94 h 115"/>
                <a:gd name="T22" fmla="*/ 24 w 62"/>
                <a:gd name="T23" fmla="*/ 94 h 115"/>
                <a:gd name="T24" fmla="*/ 26 w 62"/>
                <a:gd name="T25" fmla="*/ 98 h 115"/>
                <a:gd name="T26" fmla="*/ 27 w 62"/>
                <a:gd name="T27" fmla="*/ 101 h 115"/>
                <a:gd name="T28" fmla="*/ 31 w 62"/>
                <a:gd name="T29" fmla="*/ 102 h 115"/>
                <a:gd name="T30" fmla="*/ 36 w 62"/>
                <a:gd name="T31" fmla="*/ 103 h 115"/>
                <a:gd name="T32" fmla="*/ 36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4 w 62"/>
                <a:gd name="T49" fmla="*/ 115 h 115"/>
                <a:gd name="T50" fmla="*/ 19 w 62"/>
                <a:gd name="T51" fmla="*/ 114 h 115"/>
                <a:gd name="T52" fmla="*/ 16 w 62"/>
                <a:gd name="T53" fmla="*/ 113 h 115"/>
                <a:gd name="T54" fmla="*/ 13 w 62"/>
                <a:gd name="T55" fmla="*/ 110 h 115"/>
                <a:gd name="T56" fmla="*/ 9 w 62"/>
                <a:gd name="T57" fmla="*/ 103 h 115"/>
                <a:gd name="T58" fmla="*/ 8 w 62"/>
                <a:gd name="T59" fmla="*/ 97 h 115"/>
                <a:gd name="T60" fmla="*/ 8 w 62"/>
                <a:gd name="T61" fmla="*/ 97 h 115"/>
                <a:gd name="T62" fmla="*/ 9 w 62"/>
                <a:gd name="T63" fmla="*/ 86 h 115"/>
                <a:gd name="T64" fmla="*/ 11 w 62"/>
                <a:gd name="T65" fmla="*/ 77 h 115"/>
                <a:gd name="T66" fmla="*/ 19 w 62"/>
                <a:gd name="T67" fmla="*/ 39 h 115"/>
                <a:gd name="T68" fmla="*/ 0 w 62"/>
                <a:gd name="T69" fmla="*/ 39 h 115"/>
                <a:gd name="T70" fmla="*/ 1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1" y="26"/>
                  </a:moveTo>
                  <a:lnTo>
                    <a:pt x="22" y="26"/>
                  </a:lnTo>
                  <a:lnTo>
                    <a:pt x="26" y="6"/>
                  </a:lnTo>
                  <a:lnTo>
                    <a:pt x="43" y="0"/>
                  </a:lnTo>
                  <a:lnTo>
                    <a:pt x="38" y="26"/>
                  </a:lnTo>
                  <a:lnTo>
                    <a:pt x="62" y="26"/>
                  </a:lnTo>
                  <a:lnTo>
                    <a:pt x="59" y="39"/>
                  </a:lnTo>
                  <a:lnTo>
                    <a:pt x="35" y="39"/>
                  </a:lnTo>
                  <a:lnTo>
                    <a:pt x="27" y="77"/>
                  </a:lnTo>
                  <a:lnTo>
                    <a:pt x="27" y="77"/>
                  </a:lnTo>
                  <a:lnTo>
                    <a:pt x="24" y="94"/>
                  </a:lnTo>
                  <a:lnTo>
                    <a:pt x="24" y="94"/>
                  </a:lnTo>
                  <a:lnTo>
                    <a:pt x="26" y="98"/>
                  </a:lnTo>
                  <a:lnTo>
                    <a:pt x="27" y="101"/>
                  </a:lnTo>
                  <a:lnTo>
                    <a:pt x="31" y="102"/>
                  </a:lnTo>
                  <a:lnTo>
                    <a:pt x="36" y="103"/>
                  </a:lnTo>
                  <a:lnTo>
                    <a:pt x="36" y="103"/>
                  </a:lnTo>
                  <a:lnTo>
                    <a:pt x="42" y="102"/>
                  </a:lnTo>
                  <a:lnTo>
                    <a:pt x="47" y="101"/>
                  </a:lnTo>
                  <a:lnTo>
                    <a:pt x="46" y="114"/>
                  </a:lnTo>
                  <a:lnTo>
                    <a:pt x="46" y="114"/>
                  </a:lnTo>
                  <a:lnTo>
                    <a:pt x="38" y="115"/>
                  </a:lnTo>
                  <a:lnTo>
                    <a:pt x="30" y="115"/>
                  </a:lnTo>
                  <a:lnTo>
                    <a:pt x="30" y="115"/>
                  </a:lnTo>
                  <a:lnTo>
                    <a:pt x="24" y="115"/>
                  </a:lnTo>
                  <a:lnTo>
                    <a:pt x="19" y="114"/>
                  </a:lnTo>
                  <a:lnTo>
                    <a:pt x="16" y="113"/>
                  </a:lnTo>
                  <a:lnTo>
                    <a:pt x="13" y="110"/>
                  </a:lnTo>
                  <a:lnTo>
                    <a:pt x="9" y="103"/>
                  </a:lnTo>
                  <a:lnTo>
                    <a:pt x="8" y="97"/>
                  </a:lnTo>
                  <a:lnTo>
                    <a:pt x="8" y="97"/>
                  </a:lnTo>
                  <a:lnTo>
                    <a:pt x="9" y="86"/>
                  </a:lnTo>
                  <a:lnTo>
                    <a:pt x="11" y="77"/>
                  </a:lnTo>
                  <a:lnTo>
                    <a:pt x="19" y="39"/>
                  </a:lnTo>
                  <a:lnTo>
                    <a:pt x="0" y="39"/>
                  </a:lnTo>
                  <a:lnTo>
                    <a:pt x="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13">
              <a:extLst>
                <a:ext uri="{FF2B5EF4-FFF2-40B4-BE49-F238E27FC236}">
                  <a16:creationId xmlns="" xmlns:a16="http://schemas.microsoft.com/office/drawing/2014/main" id="{F3AA7BA2-C866-4907-934C-5E86246D7C9E}"/>
                </a:ext>
              </a:extLst>
            </p:cNvPr>
            <p:cNvSpPr>
              <a:spLocks/>
            </p:cNvSpPr>
            <p:nvPr userDrawn="1"/>
          </p:nvSpPr>
          <p:spPr bwMode="auto">
            <a:xfrm>
              <a:off x="1426" y="3239"/>
              <a:ext cx="70" cy="91"/>
            </a:xfrm>
            <a:custGeom>
              <a:avLst/>
              <a:gdLst>
                <a:gd name="T0" fmla="*/ 65 w 70"/>
                <a:gd name="T1" fmla="*/ 18 h 91"/>
                <a:gd name="T2" fmla="*/ 65 w 70"/>
                <a:gd name="T3" fmla="*/ 18 h 91"/>
                <a:gd name="T4" fmla="*/ 57 w 70"/>
                <a:gd name="T5" fmla="*/ 14 h 91"/>
                <a:gd name="T6" fmla="*/ 51 w 70"/>
                <a:gd name="T7" fmla="*/ 14 h 91"/>
                <a:gd name="T8" fmla="*/ 51 w 70"/>
                <a:gd name="T9" fmla="*/ 14 h 91"/>
                <a:gd name="T10" fmla="*/ 43 w 70"/>
                <a:gd name="T11" fmla="*/ 14 h 91"/>
                <a:gd name="T12" fmla="*/ 36 w 70"/>
                <a:gd name="T13" fmla="*/ 16 h 91"/>
                <a:gd name="T14" fmla="*/ 31 w 70"/>
                <a:gd name="T15" fmla="*/ 20 h 91"/>
                <a:gd name="T16" fmla="*/ 25 w 70"/>
                <a:gd name="T17" fmla="*/ 24 h 91"/>
                <a:gd name="T18" fmla="*/ 21 w 70"/>
                <a:gd name="T19" fmla="*/ 31 h 91"/>
                <a:gd name="T20" fmla="*/ 19 w 70"/>
                <a:gd name="T21" fmla="*/ 38 h 91"/>
                <a:gd name="T22" fmla="*/ 17 w 70"/>
                <a:gd name="T23" fmla="*/ 45 h 91"/>
                <a:gd name="T24" fmla="*/ 16 w 70"/>
                <a:gd name="T25" fmla="*/ 53 h 91"/>
                <a:gd name="T26" fmla="*/ 16 w 70"/>
                <a:gd name="T27" fmla="*/ 53 h 91"/>
                <a:gd name="T28" fmla="*/ 17 w 70"/>
                <a:gd name="T29" fmla="*/ 59 h 91"/>
                <a:gd name="T30" fmla="*/ 19 w 70"/>
                <a:gd name="T31" fmla="*/ 63 h 91"/>
                <a:gd name="T32" fmla="*/ 20 w 70"/>
                <a:gd name="T33" fmla="*/ 69 h 91"/>
                <a:gd name="T34" fmla="*/ 23 w 70"/>
                <a:gd name="T35" fmla="*/ 73 h 91"/>
                <a:gd name="T36" fmla="*/ 25 w 70"/>
                <a:gd name="T37" fmla="*/ 75 h 91"/>
                <a:gd name="T38" fmla="*/ 29 w 70"/>
                <a:gd name="T39" fmla="*/ 77 h 91"/>
                <a:gd name="T40" fmla="*/ 35 w 70"/>
                <a:gd name="T41" fmla="*/ 78 h 91"/>
                <a:gd name="T42" fmla="*/ 40 w 70"/>
                <a:gd name="T43" fmla="*/ 79 h 91"/>
                <a:gd name="T44" fmla="*/ 40 w 70"/>
                <a:gd name="T45" fmla="*/ 79 h 91"/>
                <a:gd name="T46" fmla="*/ 49 w 70"/>
                <a:gd name="T47" fmla="*/ 78 h 91"/>
                <a:gd name="T48" fmla="*/ 57 w 70"/>
                <a:gd name="T49" fmla="*/ 75 h 91"/>
                <a:gd name="T50" fmla="*/ 55 w 70"/>
                <a:gd name="T51" fmla="*/ 90 h 91"/>
                <a:gd name="T52" fmla="*/ 55 w 70"/>
                <a:gd name="T53" fmla="*/ 90 h 91"/>
                <a:gd name="T54" fmla="*/ 47 w 70"/>
                <a:gd name="T55" fmla="*/ 91 h 91"/>
                <a:gd name="T56" fmla="*/ 39 w 70"/>
                <a:gd name="T57" fmla="*/ 91 h 91"/>
                <a:gd name="T58" fmla="*/ 39 w 70"/>
                <a:gd name="T59" fmla="*/ 91 h 91"/>
                <a:gd name="T60" fmla="*/ 29 w 70"/>
                <a:gd name="T61" fmla="*/ 91 h 91"/>
                <a:gd name="T62" fmla="*/ 23 w 70"/>
                <a:gd name="T63" fmla="*/ 90 h 91"/>
                <a:gd name="T64" fmla="*/ 16 w 70"/>
                <a:gd name="T65" fmla="*/ 87 h 91"/>
                <a:gd name="T66" fmla="*/ 10 w 70"/>
                <a:gd name="T67" fmla="*/ 83 h 91"/>
                <a:gd name="T68" fmla="*/ 5 w 70"/>
                <a:gd name="T69" fmla="*/ 78 h 91"/>
                <a:gd name="T70" fmla="*/ 2 w 70"/>
                <a:gd name="T71" fmla="*/ 71 h 91"/>
                <a:gd name="T72" fmla="*/ 0 w 70"/>
                <a:gd name="T73" fmla="*/ 63 h 91"/>
                <a:gd name="T74" fmla="*/ 0 w 70"/>
                <a:gd name="T75" fmla="*/ 55 h 91"/>
                <a:gd name="T76" fmla="*/ 0 w 70"/>
                <a:gd name="T77" fmla="*/ 55 h 91"/>
                <a:gd name="T78" fmla="*/ 0 w 70"/>
                <a:gd name="T79" fmla="*/ 45 h 91"/>
                <a:gd name="T80" fmla="*/ 2 w 70"/>
                <a:gd name="T81" fmla="*/ 34 h 91"/>
                <a:gd name="T82" fmla="*/ 6 w 70"/>
                <a:gd name="T83" fmla="*/ 24 h 91"/>
                <a:gd name="T84" fmla="*/ 12 w 70"/>
                <a:gd name="T85" fmla="*/ 16 h 91"/>
                <a:gd name="T86" fmla="*/ 19 w 70"/>
                <a:gd name="T87" fmla="*/ 10 h 91"/>
                <a:gd name="T88" fmla="*/ 27 w 70"/>
                <a:gd name="T89" fmla="*/ 4 h 91"/>
                <a:gd name="T90" fmla="*/ 36 w 70"/>
                <a:gd name="T91" fmla="*/ 2 h 91"/>
                <a:gd name="T92" fmla="*/ 47 w 70"/>
                <a:gd name="T93" fmla="*/ 0 h 91"/>
                <a:gd name="T94" fmla="*/ 47 w 70"/>
                <a:gd name="T95" fmla="*/ 0 h 91"/>
                <a:gd name="T96" fmla="*/ 60 w 70"/>
                <a:gd name="T97" fmla="*/ 0 h 91"/>
                <a:gd name="T98" fmla="*/ 70 w 70"/>
                <a:gd name="T99" fmla="*/ 3 h 91"/>
                <a:gd name="T100" fmla="*/ 65 w 70"/>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1">
                  <a:moveTo>
                    <a:pt x="65" y="18"/>
                  </a:moveTo>
                  <a:lnTo>
                    <a:pt x="65" y="18"/>
                  </a:lnTo>
                  <a:lnTo>
                    <a:pt x="57" y="14"/>
                  </a:lnTo>
                  <a:lnTo>
                    <a:pt x="51" y="14"/>
                  </a:lnTo>
                  <a:lnTo>
                    <a:pt x="51" y="14"/>
                  </a:lnTo>
                  <a:lnTo>
                    <a:pt x="43" y="14"/>
                  </a:lnTo>
                  <a:lnTo>
                    <a:pt x="36" y="16"/>
                  </a:lnTo>
                  <a:lnTo>
                    <a:pt x="31" y="20"/>
                  </a:lnTo>
                  <a:lnTo>
                    <a:pt x="25" y="24"/>
                  </a:lnTo>
                  <a:lnTo>
                    <a:pt x="21" y="31"/>
                  </a:lnTo>
                  <a:lnTo>
                    <a:pt x="19" y="38"/>
                  </a:lnTo>
                  <a:lnTo>
                    <a:pt x="17" y="45"/>
                  </a:lnTo>
                  <a:lnTo>
                    <a:pt x="16" y="53"/>
                  </a:lnTo>
                  <a:lnTo>
                    <a:pt x="16" y="53"/>
                  </a:lnTo>
                  <a:lnTo>
                    <a:pt x="17" y="59"/>
                  </a:lnTo>
                  <a:lnTo>
                    <a:pt x="19" y="63"/>
                  </a:lnTo>
                  <a:lnTo>
                    <a:pt x="20" y="69"/>
                  </a:lnTo>
                  <a:lnTo>
                    <a:pt x="23" y="73"/>
                  </a:lnTo>
                  <a:lnTo>
                    <a:pt x="25" y="75"/>
                  </a:lnTo>
                  <a:lnTo>
                    <a:pt x="29" y="77"/>
                  </a:lnTo>
                  <a:lnTo>
                    <a:pt x="35" y="78"/>
                  </a:lnTo>
                  <a:lnTo>
                    <a:pt x="40" y="79"/>
                  </a:lnTo>
                  <a:lnTo>
                    <a:pt x="40" y="79"/>
                  </a:lnTo>
                  <a:lnTo>
                    <a:pt x="49" y="78"/>
                  </a:lnTo>
                  <a:lnTo>
                    <a:pt x="57" y="75"/>
                  </a:lnTo>
                  <a:lnTo>
                    <a:pt x="55" y="90"/>
                  </a:lnTo>
                  <a:lnTo>
                    <a:pt x="55" y="90"/>
                  </a:lnTo>
                  <a:lnTo>
                    <a:pt x="47" y="91"/>
                  </a:lnTo>
                  <a:lnTo>
                    <a:pt x="39" y="91"/>
                  </a:lnTo>
                  <a:lnTo>
                    <a:pt x="39" y="91"/>
                  </a:lnTo>
                  <a:lnTo>
                    <a:pt x="29" y="91"/>
                  </a:lnTo>
                  <a:lnTo>
                    <a:pt x="23" y="90"/>
                  </a:lnTo>
                  <a:lnTo>
                    <a:pt x="16" y="87"/>
                  </a:lnTo>
                  <a:lnTo>
                    <a:pt x="10" y="83"/>
                  </a:lnTo>
                  <a:lnTo>
                    <a:pt x="5" y="78"/>
                  </a:lnTo>
                  <a:lnTo>
                    <a:pt x="2" y="71"/>
                  </a:lnTo>
                  <a:lnTo>
                    <a:pt x="0" y="63"/>
                  </a:lnTo>
                  <a:lnTo>
                    <a:pt x="0" y="55"/>
                  </a:lnTo>
                  <a:lnTo>
                    <a:pt x="0" y="55"/>
                  </a:lnTo>
                  <a:lnTo>
                    <a:pt x="0" y="45"/>
                  </a:lnTo>
                  <a:lnTo>
                    <a:pt x="2" y="34"/>
                  </a:lnTo>
                  <a:lnTo>
                    <a:pt x="6" y="24"/>
                  </a:lnTo>
                  <a:lnTo>
                    <a:pt x="12" y="16"/>
                  </a:lnTo>
                  <a:lnTo>
                    <a:pt x="19" y="10"/>
                  </a:lnTo>
                  <a:lnTo>
                    <a:pt x="27" y="4"/>
                  </a:lnTo>
                  <a:lnTo>
                    <a:pt x="36" y="2"/>
                  </a:lnTo>
                  <a:lnTo>
                    <a:pt x="47" y="0"/>
                  </a:lnTo>
                  <a:lnTo>
                    <a:pt x="47" y="0"/>
                  </a:lnTo>
                  <a:lnTo>
                    <a:pt x="60" y="0"/>
                  </a:lnTo>
                  <a:lnTo>
                    <a:pt x="70" y="3"/>
                  </a:lnTo>
                  <a:lnTo>
                    <a:pt x="6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4">
              <a:extLst>
                <a:ext uri="{FF2B5EF4-FFF2-40B4-BE49-F238E27FC236}">
                  <a16:creationId xmlns="" xmlns:a16="http://schemas.microsoft.com/office/drawing/2014/main" id="{7DFA9C76-B690-4B53-8AF2-75E5515D84AC}"/>
                </a:ext>
              </a:extLst>
            </p:cNvPr>
            <p:cNvSpPr>
              <a:spLocks noEditPoints="1"/>
            </p:cNvSpPr>
            <p:nvPr userDrawn="1"/>
          </p:nvSpPr>
          <p:spPr bwMode="auto">
            <a:xfrm>
              <a:off x="1498"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4 w 79"/>
                <a:gd name="T15" fmla="*/ 66 h 91"/>
                <a:gd name="T16" fmla="*/ 54 w 79"/>
                <a:gd name="T17" fmla="*/ 90 h 91"/>
                <a:gd name="T18" fmla="*/ 57 w 79"/>
                <a:gd name="T19" fmla="*/ 75 h 91"/>
                <a:gd name="T20" fmla="*/ 57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2 w 79"/>
                <a:gd name="T35" fmla="*/ 59 h 91"/>
                <a:gd name="T36" fmla="*/ 8 w 79"/>
                <a:gd name="T37" fmla="*/ 47 h 91"/>
                <a:gd name="T38" fmla="*/ 23 w 79"/>
                <a:gd name="T39" fmla="*/ 39 h 91"/>
                <a:gd name="T40" fmla="*/ 42 w 79"/>
                <a:gd name="T41" fmla="*/ 37 h 91"/>
                <a:gd name="T42" fmla="*/ 53 w 79"/>
                <a:gd name="T43" fmla="*/ 35 h 91"/>
                <a:gd name="T44" fmla="*/ 63 w 79"/>
                <a:gd name="T45" fmla="*/ 37 h 91"/>
                <a:gd name="T46" fmla="*/ 65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9 w 79"/>
                <a:gd name="T61" fmla="*/ 47 h 91"/>
                <a:gd name="T62" fmla="*/ 38 w 79"/>
                <a:gd name="T63" fmla="*/ 49 h 91"/>
                <a:gd name="T64" fmla="*/ 24 w 79"/>
                <a:gd name="T65" fmla="*/ 54 h 91"/>
                <a:gd name="T66" fmla="*/ 18 w 79"/>
                <a:gd name="T67" fmla="*/ 62 h 91"/>
                <a:gd name="T68" fmla="*/ 18 w 79"/>
                <a:gd name="T69" fmla="*/ 67 h 91"/>
                <a:gd name="T70" fmla="*/ 22 w 79"/>
                <a:gd name="T71" fmla="*/ 75 h 91"/>
                <a:gd name="T72" fmla="*/ 32 w 79"/>
                <a:gd name="T73" fmla="*/ 79 h 91"/>
                <a:gd name="T74" fmla="*/ 38 w 79"/>
                <a:gd name="T75" fmla="*/ 78 h 91"/>
                <a:gd name="T76" fmla="*/ 47 w 79"/>
                <a:gd name="T77" fmla="*/ 73 h 91"/>
                <a:gd name="T78" fmla="*/ 55 w 79"/>
                <a:gd name="T79" fmla="*/ 65 h 91"/>
                <a:gd name="T80" fmla="*/ 61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4" y="66"/>
                  </a:lnTo>
                  <a:lnTo>
                    <a:pt x="69" y="90"/>
                  </a:lnTo>
                  <a:lnTo>
                    <a:pt x="54" y="90"/>
                  </a:lnTo>
                  <a:lnTo>
                    <a:pt x="54" y="90"/>
                  </a:lnTo>
                  <a:lnTo>
                    <a:pt x="57" y="75"/>
                  </a:lnTo>
                  <a:lnTo>
                    <a:pt x="57" y="75"/>
                  </a:lnTo>
                  <a:lnTo>
                    <a:pt x="57" y="75"/>
                  </a:lnTo>
                  <a:lnTo>
                    <a:pt x="51" y="82"/>
                  </a:lnTo>
                  <a:lnTo>
                    <a:pt x="44" y="87"/>
                  </a:lnTo>
                  <a:lnTo>
                    <a:pt x="36" y="91"/>
                  </a:lnTo>
                  <a:lnTo>
                    <a:pt x="28" y="91"/>
                  </a:lnTo>
                  <a:lnTo>
                    <a:pt x="28" y="91"/>
                  </a:lnTo>
                  <a:lnTo>
                    <a:pt x="18" y="90"/>
                  </a:lnTo>
                  <a:lnTo>
                    <a:pt x="12" y="89"/>
                  </a:lnTo>
                  <a:lnTo>
                    <a:pt x="8" y="86"/>
                  </a:lnTo>
                  <a:lnTo>
                    <a:pt x="6" y="82"/>
                  </a:lnTo>
                  <a:lnTo>
                    <a:pt x="3" y="78"/>
                  </a:lnTo>
                  <a:lnTo>
                    <a:pt x="0" y="74"/>
                  </a:lnTo>
                  <a:lnTo>
                    <a:pt x="0" y="67"/>
                  </a:lnTo>
                  <a:lnTo>
                    <a:pt x="0" y="67"/>
                  </a:lnTo>
                  <a:lnTo>
                    <a:pt x="2" y="59"/>
                  </a:lnTo>
                  <a:lnTo>
                    <a:pt x="4" y="53"/>
                  </a:lnTo>
                  <a:lnTo>
                    <a:pt x="8" y="47"/>
                  </a:lnTo>
                  <a:lnTo>
                    <a:pt x="15" y="42"/>
                  </a:lnTo>
                  <a:lnTo>
                    <a:pt x="23" y="39"/>
                  </a:lnTo>
                  <a:lnTo>
                    <a:pt x="31" y="38"/>
                  </a:lnTo>
                  <a:lnTo>
                    <a:pt x="42" y="37"/>
                  </a:lnTo>
                  <a:lnTo>
                    <a:pt x="53" y="35"/>
                  </a:lnTo>
                  <a:lnTo>
                    <a:pt x="53" y="35"/>
                  </a:lnTo>
                  <a:lnTo>
                    <a:pt x="63" y="37"/>
                  </a:lnTo>
                  <a:lnTo>
                    <a:pt x="63" y="37"/>
                  </a:lnTo>
                  <a:lnTo>
                    <a:pt x="65" y="31"/>
                  </a:lnTo>
                  <a:lnTo>
                    <a:pt x="65" y="31"/>
                  </a:lnTo>
                  <a:lnTo>
                    <a:pt x="65" y="26"/>
                  </a:lnTo>
                  <a:lnTo>
                    <a:pt x="63" y="23"/>
                  </a:lnTo>
                  <a:lnTo>
                    <a:pt x="62" y="19"/>
                  </a:lnTo>
                  <a:lnTo>
                    <a:pt x="59" y="18"/>
                  </a:lnTo>
                  <a:lnTo>
                    <a:pt x="53" y="14"/>
                  </a:lnTo>
                  <a:lnTo>
                    <a:pt x="44" y="14"/>
                  </a:lnTo>
                  <a:lnTo>
                    <a:pt x="44" y="14"/>
                  </a:lnTo>
                  <a:lnTo>
                    <a:pt x="38" y="14"/>
                  </a:lnTo>
                  <a:lnTo>
                    <a:pt x="30" y="15"/>
                  </a:lnTo>
                  <a:lnTo>
                    <a:pt x="23" y="18"/>
                  </a:lnTo>
                  <a:lnTo>
                    <a:pt x="18" y="20"/>
                  </a:lnTo>
                  <a:lnTo>
                    <a:pt x="20" y="4"/>
                  </a:lnTo>
                  <a:close/>
                  <a:moveTo>
                    <a:pt x="61" y="47"/>
                  </a:moveTo>
                  <a:lnTo>
                    <a:pt x="49" y="47"/>
                  </a:lnTo>
                  <a:lnTo>
                    <a:pt x="49" y="47"/>
                  </a:lnTo>
                  <a:lnTo>
                    <a:pt x="38" y="49"/>
                  </a:lnTo>
                  <a:lnTo>
                    <a:pt x="28" y="51"/>
                  </a:lnTo>
                  <a:lnTo>
                    <a:pt x="24" y="54"/>
                  </a:lnTo>
                  <a:lnTo>
                    <a:pt x="20" y="58"/>
                  </a:lnTo>
                  <a:lnTo>
                    <a:pt x="18" y="62"/>
                  </a:lnTo>
                  <a:lnTo>
                    <a:pt x="18" y="67"/>
                  </a:lnTo>
                  <a:lnTo>
                    <a:pt x="18" y="67"/>
                  </a:lnTo>
                  <a:lnTo>
                    <a:pt x="19" y="73"/>
                  </a:lnTo>
                  <a:lnTo>
                    <a:pt x="22" y="75"/>
                  </a:lnTo>
                  <a:lnTo>
                    <a:pt x="26" y="78"/>
                  </a:lnTo>
                  <a:lnTo>
                    <a:pt x="32" y="79"/>
                  </a:lnTo>
                  <a:lnTo>
                    <a:pt x="32" y="79"/>
                  </a:lnTo>
                  <a:lnTo>
                    <a:pt x="38" y="78"/>
                  </a:lnTo>
                  <a:lnTo>
                    <a:pt x="43" y="77"/>
                  </a:lnTo>
                  <a:lnTo>
                    <a:pt x="47" y="73"/>
                  </a:lnTo>
                  <a:lnTo>
                    <a:pt x="51" y="69"/>
                  </a:lnTo>
                  <a:lnTo>
                    <a:pt x="55" y="65"/>
                  </a:lnTo>
                  <a:lnTo>
                    <a:pt x="58" y="59"/>
                  </a:lnTo>
                  <a:lnTo>
                    <a:pt x="61" y="47"/>
                  </a:lnTo>
                  <a:lnTo>
                    <a:pt x="6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5">
              <a:extLst>
                <a:ext uri="{FF2B5EF4-FFF2-40B4-BE49-F238E27FC236}">
                  <a16:creationId xmlns="" xmlns:a16="http://schemas.microsoft.com/office/drawing/2014/main" id="{A8046823-75F8-4377-8078-33F23F37E2ED}"/>
                </a:ext>
              </a:extLst>
            </p:cNvPr>
            <p:cNvSpPr>
              <a:spLocks/>
            </p:cNvSpPr>
            <p:nvPr userDrawn="1"/>
          </p:nvSpPr>
          <p:spPr bwMode="auto">
            <a:xfrm>
              <a:off x="1595" y="3239"/>
              <a:ext cx="68" cy="90"/>
            </a:xfrm>
            <a:custGeom>
              <a:avLst/>
              <a:gdLst>
                <a:gd name="T0" fmla="*/ 16 w 68"/>
                <a:gd name="T1" fmla="*/ 15 h 90"/>
                <a:gd name="T2" fmla="*/ 16 w 68"/>
                <a:gd name="T3" fmla="*/ 15 h 90"/>
                <a:gd name="T4" fmla="*/ 19 w 68"/>
                <a:gd name="T5" fmla="*/ 2 h 90"/>
                <a:gd name="T6" fmla="*/ 33 w 68"/>
                <a:gd name="T7" fmla="*/ 2 h 90"/>
                <a:gd name="T8" fmla="*/ 31 w 68"/>
                <a:gd name="T9" fmla="*/ 16 h 90"/>
                <a:gd name="T10" fmla="*/ 31 w 68"/>
                <a:gd name="T11" fmla="*/ 16 h 90"/>
                <a:gd name="T12" fmla="*/ 31 w 68"/>
                <a:gd name="T13" fmla="*/ 16 h 90"/>
                <a:gd name="T14" fmla="*/ 36 w 68"/>
                <a:gd name="T15" fmla="*/ 10 h 90"/>
                <a:gd name="T16" fmla="*/ 43 w 68"/>
                <a:gd name="T17" fmla="*/ 4 h 90"/>
                <a:gd name="T18" fmla="*/ 51 w 68"/>
                <a:gd name="T19" fmla="*/ 2 h 90"/>
                <a:gd name="T20" fmla="*/ 62 w 68"/>
                <a:gd name="T21" fmla="*/ 0 h 90"/>
                <a:gd name="T22" fmla="*/ 62 w 68"/>
                <a:gd name="T23" fmla="*/ 0 h 90"/>
                <a:gd name="T24" fmla="*/ 64 w 68"/>
                <a:gd name="T25" fmla="*/ 0 h 90"/>
                <a:gd name="T26" fmla="*/ 68 w 68"/>
                <a:gd name="T27" fmla="*/ 2 h 90"/>
                <a:gd name="T28" fmla="*/ 64 w 68"/>
                <a:gd name="T29" fmla="*/ 16 h 90"/>
                <a:gd name="T30" fmla="*/ 64 w 68"/>
                <a:gd name="T31" fmla="*/ 16 h 90"/>
                <a:gd name="T32" fmla="*/ 58 w 68"/>
                <a:gd name="T33" fmla="*/ 14 h 90"/>
                <a:gd name="T34" fmla="*/ 58 w 68"/>
                <a:gd name="T35" fmla="*/ 14 h 90"/>
                <a:gd name="T36" fmla="*/ 51 w 68"/>
                <a:gd name="T37" fmla="*/ 15 h 90"/>
                <a:gd name="T38" fmla="*/ 44 w 68"/>
                <a:gd name="T39" fmla="*/ 18 h 90"/>
                <a:gd name="T40" fmla="*/ 40 w 68"/>
                <a:gd name="T41" fmla="*/ 22 h 90"/>
                <a:gd name="T42" fmla="*/ 35 w 68"/>
                <a:gd name="T43" fmla="*/ 26 h 90"/>
                <a:gd name="T44" fmla="*/ 32 w 68"/>
                <a:gd name="T45" fmla="*/ 31 h 90"/>
                <a:gd name="T46" fmla="*/ 29 w 68"/>
                <a:gd name="T47" fmla="*/ 37 h 90"/>
                <a:gd name="T48" fmla="*/ 25 w 68"/>
                <a:gd name="T49" fmla="*/ 47 h 90"/>
                <a:gd name="T50" fmla="*/ 17 w 68"/>
                <a:gd name="T51" fmla="*/ 90 h 90"/>
                <a:gd name="T52" fmla="*/ 0 w 68"/>
                <a:gd name="T53" fmla="*/ 90 h 90"/>
                <a:gd name="T54" fmla="*/ 16 w 68"/>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90">
                  <a:moveTo>
                    <a:pt x="16" y="15"/>
                  </a:moveTo>
                  <a:lnTo>
                    <a:pt x="16" y="15"/>
                  </a:lnTo>
                  <a:lnTo>
                    <a:pt x="19" y="2"/>
                  </a:lnTo>
                  <a:lnTo>
                    <a:pt x="33" y="2"/>
                  </a:lnTo>
                  <a:lnTo>
                    <a:pt x="31" y="16"/>
                  </a:lnTo>
                  <a:lnTo>
                    <a:pt x="31" y="16"/>
                  </a:lnTo>
                  <a:lnTo>
                    <a:pt x="31" y="16"/>
                  </a:lnTo>
                  <a:lnTo>
                    <a:pt x="36" y="10"/>
                  </a:lnTo>
                  <a:lnTo>
                    <a:pt x="43" y="4"/>
                  </a:lnTo>
                  <a:lnTo>
                    <a:pt x="51" y="2"/>
                  </a:lnTo>
                  <a:lnTo>
                    <a:pt x="62" y="0"/>
                  </a:lnTo>
                  <a:lnTo>
                    <a:pt x="62" y="0"/>
                  </a:lnTo>
                  <a:lnTo>
                    <a:pt x="64" y="0"/>
                  </a:lnTo>
                  <a:lnTo>
                    <a:pt x="68" y="2"/>
                  </a:lnTo>
                  <a:lnTo>
                    <a:pt x="64" y="16"/>
                  </a:lnTo>
                  <a:lnTo>
                    <a:pt x="64" y="16"/>
                  </a:lnTo>
                  <a:lnTo>
                    <a:pt x="58" y="14"/>
                  </a:lnTo>
                  <a:lnTo>
                    <a:pt x="58" y="14"/>
                  </a:lnTo>
                  <a:lnTo>
                    <a:pt x="51" y="15"/>
                  </a:lnTo>
                  <a:lnTo>
                    <a:pt x="44" y="18"/>
                  </a:lnTo>
                  <a:lnTo>
                    <a:pt x="40" y="22"/>
                  </a:lnTo>
                  <a:lnTo>
                    <a:pt x="35" y="26"/>
                  </a:lnTo>
                  <a:lnTo>
                    <a:pt x="32" y="31"/>
                  </a:lnTo>
                  <a:lnTo>
                    <a:pt x="29" y="37"/>
                  </a:lnTo>
                  <a:lnTo>
                    <a:pt x="25" y="47"/>
                  </a:lnTo>
                  <a:lnTo>
                    <a:pt x="17"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6">
              <a:extLst>
                <a:ext uri="{FF2B5EF4-FFF2-40B4-BE49-F238E27FC236}">
                  <a16:creationId xmlns="" xmlns:a16="http://schemas.microsoft.com/office/drawing/2014/main" id="{75CBED6A-B3D0-42BF-B7EE-FB015BB9826E}"/>
                </a:ext>
              </a:extLst>
            </p:cNvPr>
            <p:cNvSpPr>
              <a:spLocks noEditPoints="1"/>
            </p:cNvSpPr>
            <p:nvPr userDrawn="1"/>
          </p:nvSpPr>
          <p:spPr bwMode="auto">
            <a:xfrm>
              <a:off x="1665" y="3239"/>
              <a:ext cx="80" cy="91"/>
            </a:xfrm>
            <a:custGeom>
              <a:avLst/>
              <a:gdLst>
                <a:gd name="T0" fmla="*/ 67 w 80"/>
                <a:gd name="T1" fmla="*/ 89 h 91"/>
                <a:gd name="T2" fmla="*/ 40 w 80"/>
                <a:gd name="T3" fmla="*/ 91 h 91"/>
                <a:gd name="T4" fmla="*/ 32 w 80"/>
                <a:gd name="T5" fmla="*/ 91 h 91"/>
                <a:gd name="T6" fmla="*/ 18 w 80"/>
                <a:gd name="T7" fmla="*/ 87 h 91"/>
                <a:gd name="T8" fmla="*/ 6 w 80"/>
                <a:gd name="T9" fmla="*/ 78 h 91"/>
                <a:gd name="T10" fmla="*/ 1 w 80"/>
                <a:gd name="T11" fmla="*/ 63 h 91"/>
                <a:gd name="T12" fmla="*/ 0 w 80"/>
                <a:gd name="T13" fmla="*/ 53 h 91"/>
                <a:gd name="T14" fmla="*/ 2 w 80"/>
                <a:gd name="T15" fmla="*/ 34 h 91"/>
                <a:gd name="T16" fmla="*/ 12 w 80"/>
                <a:gd name="T17" fmla="*/ 18 h 91"/>
                <a:gd name="T18" fmla="*/ 26 w 80"/>
                <a:gd name="T19" fmla="*/ 4 h 91"/>
                <a:gd name="T20" fmla="*/ 48 w 80"/>
                <a:gd name="T21" fmla="*/ 0 h 91"/>
                <a:gd name="T22" fmla="*/ 55 w 80"/>
                <a:gd name="T23" fmla="*/ 0 h 91"/>
                <a:gd name="T24" fmla="*/ 68 w 80"/>
                <a:gd name="T25" fmla="*/ 6 h 91"/>
                <a:gd name="T26" fmla="*/ 76 w 80"/>
                <a:gd name="T27" fmla="*/ 14 h 91"/>
                <a:gd name="T28" fmla="*/ 80 w 80"/>
                <a:gd name="T29" fmla="*/ 26 h 91"/>
                <a:gd name="T30" fmla="*/ 80 w 80"/>
                <a:gd name="T31" fmla="*/ 34 h 91"/>
                <a:gd name="T32" fmla="*/ 79 w 80"/>
                <a:gd name="T33" fmla="*/ 50 h 91"/>
                <a:gd name="T34" fmla="*/ 17 w 80"/>
                <a:gd name="T35" fmla="*/ 50 h 91"/>
                <a:gd name="T36" fmla="*/ 17 w 80"/>
                <a:gd name="T37" fmla="*/ 55 h 91"/>
                <a:gd name="T38" fmla="*/ 18 w 80"/>
                <a:gd name="T39" fmla="*/ 67 h 91"/>
                <a:gd name="T40" fmla="*/ 24 w 80"/>
                <a:gd name="T41" fmla="*/ 74 h 91"/>
                <a:gd name="T42" fmla="*/ 33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5 w 80"/>
                <a:gd name="T55" fmla="*/ 15 h 91"/>
                <a:gd name="T56" fmla="*/ 45 w 80"/>
                <a:gd name="T57" fmla="*/ 14 h 91"/>
                <a:gd name="T58" fmla="*/ 37 w 80"/>
                <a:gd name="T59" fmla="*/ 15 h 91"/>
                <a:gd name="T60" fmla="*/ 29 w 80"/>
                <a:gd name="T61" fmla="*/ 20 h 91"/>
                <a:gd name="T62" fmla="*/ 18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7" y="89"/>
                  </a:moveTo>
                  <a:lnTo>
                    <a:pt x="67" y="89"/>
                  </a:lnTo>
                  <a:lnTo>
                    <a:pt x="53" y="91"/>
                  </a:lnTo>
                  <a:lnTo>
                    <a:pt x="40" y="91"/>
                  </a:lnTo>
                  <a:lnTo>
                    <a:pt x="40" y="91"/>
                  </a:lnTo>
                  <a:lnTo>
                    <a:pt x="32" y="91"/>
                  </a:lnTo>
                  <a:lnTo>
                    <a:pt x="25" y="90"/>
                  </a:lnTo>
                  <a:lnTo>
                    <a:pt x="18" y="87"/>
                  </a:lnTo>
                  <a:lnTo>
                    <a:pt x="12" y="83"/>
                  </a:lnTo>
                  <a:lnTo>
                    <a:pt x="6" y="78"/>
                  </a:lnTo>
                  <a:lnTo>
                    <a:pt x="2" y="71"/>
                  </a:lnTo>
                  <a:lnTo>
                    <a:pt x="1" y="63"/>
                  </a:lnTo>
                  <a:lnTo>
                    <a:pt x="0" y="53"/>
                  </a:lnTo>
                  <a:lnTo>
                    <a:pt x="0" y="53"/>
                  </a:lnTo>
                  <a:lnTo>
                    <a:pt x="1" y="43"/>
                  </a:lnTo>
                  <a:lnTo>
                    <a:pt x="2" y="34"/>
                  </a:lnTo>
                  <a:lnTo>
                    <a:pt x="6" y="26"/>
                  </a:lnTo>
                  <a:lnTo>
                    <a:pt x="12" y="18"/>
                  </a:lnTo>
                  <a:lnTo>
                    <a:pt x="18" y="10"/>
                  </a:lnTo>
                  <a:lnTo>
                    <a:pt x="26" y="4"/>
                  </a:lnTo>
                  <a:lnTo>
                    <a:pt x="37" y="2"/>
                  </a:lnTo>
                  <a:lnTo>
                    <a:pt x="48" y="0"/>
                  </a:lnTo>
                  <a:lnTo>
                    <a:pt x="48" y="0"/>
                  </a:lnTo>
                  <a:lnTo>
                    <a:pt x="55" y="0"/>
                  </a:lnTo>
                  <a:lnTo>
                    <a:pt x="61" y="3"/>
                  </a:lnTo>
                  <a:lnTo>
                    <a:pt x="68" y="6"/>
                  </a:lnTo>
                  <a:lnTo>
                    <a:pt x="72" y="10"/>
                  </a:lnTo>
                  <a:lnTo>
                    <a:pt x="76" y="14"/>
                  </a:lnTo>
                  <a:lnTo>
                    <a:pt x="79" y="19"/>
                  </a:lnTo>
                  <a:lnTo>
                    <a:pt x="80" y="26"/>
                  </a:lnTo>
                  <a:lnTo>
                    <a:pt x="80" y="34"/>
                  </a:lnTo>
                  <a:lnTo>
                    <a:pt x="80" y="34"/>
                  </a:lnTo>
                  <a:lnTo>
                    <a:pt x="80" y="42"/>
                  </a:lnTo>
                  <a:lnTo>
                    <a:pt x="79" y="50"/>
                  </a:lnTo>
                  <a:lnTo>
                    <a:pt x="17" y="50"/>
                  </a:lnTo>
                  <a:lnTo>
                    <a:pt x="17" y="50"/>
                  </a:lnTo>
                  <a:lnTo>
                    <a:pt x="17" y="55"/>
                  </a:lnTo>
                  <a:lnTo>
                    <a:pt x="17" y="55"/>
                  </a:lnTo>
                  <a:lnTo>
                    <a:pt x="17" y="62"/>
                  </a:lnTo>
                  <a:lnTo>
                    <a:pt x="18" y="67"/>
                  </a:lnTo>
                  <a:lnTo>
                    <a:pt x="21" y="71"/>
                  </a:lnTo>
                  <a:lnTo>
                    <a:pt x="24" y="74"/>
                  </a:lnTo>
                  <a:lnTo>
                    <a:pt x="28" y="77"/>
                  </a:lnTo>
                  <a:lnTo>
                    <a:pt x="33" y="78"/>
                  </a:lnTo>
                  <a:lnTo>
                    <a:pt x="44" y="79"/>
                  </a:lnTo>
                  <a:lnTo>
                    <a:pt x="44" y="79"/>
                  </a:lnTo>
                  <a:lnTo>
                    <a:pt x="56" y="78"/>
                  </a:lnTo>
                  <a:lnTo>
                    <a:pt x="68" y="74"/>
                  </a:lnTo>
                  <a:lnTo>
                    <a:pt x="67" y="89"/>
                  </a:lnTo>
                  <a:close/>
                  <a:moveTo>
                    <a:pt x="64" y="38"/>
                  </a:moveTo>
                  <a:lnTo>
                    <a:pt x="64" y="38"/>
                  </a:lnTo>
                  <a:lnTo>
                    <a:pt x="64" y="31"/>
                  </a:lnTo>
                  <a:lnTo>
                    <a:pt x="64" y="31"/>
                  </a:lnTo>
                  <a:lnTo>
                    <a:pt x="63" y="24"/>
                  </a:lnTo>
                  <a:lnTo>
                    <a:pt x="60" y="18"/>
                  </a:lnTo>
                  <a:lnTo>
                    <a:pt x="55" y="15"/>
                  </a:lnTo>
                  <a:lnTo>
                    <a:pt x="45" y="14"/>
                  </a:lnTo>
                  <a:lnTo>
                    <a:pt x="45" y="14"/>
                  </a:lnTo>
                  <a:lnTo>
                    <a:pt x="41" y="14"/>
                  </a:lnTo>
                  <a:lnTo>
                    <a:pt x="37" y="15"/>
                  </a:lnTo>
                  <a:lnTo>
                    <a:pt x="32" y="18"/>
                  </a:lnTo>
                  <a:lnTo>
                    <a:pt x="29" y="20"/>
                  </a:lnTo>
                  <a:lnTo>
                    <a:pt x="22" y="29"/>
                  </a:lnTo>
                  <a:lnTo>
                    <a:pt x="18"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7">
              <a:extLst>
                <a:ext uri="{FF2B5EF4-FFF2-40B4-BE49-F238E27FC236}">
                  <a16:creationId xmlns="" xmlns:a16="http://schemas.microsoft.com/office/drawing/2014/main" id="{4073D8E7-AC06-48CB-84A1-BA0ED5E40300}"/>
                </a:ext>
              </a:extLst>
            </p:cNvPr>
            <p:cNvSpPr>
              <a:spLocks noEditPoints="1"/>
            </p:cNvSpPr>
            <p:nvPr userDrawn="1"/>
          </p:nvSpPr>
          <p:spPr bwMode="auto">
            <a:xfrm>
              <a:off x="1804" y="3239"/>
              <a:ext cx="81" cy="91"/>
            </a:xfrm>
            <a:custGeom>
              <a:avLst/>
              <a:gdLst>
                <a:gd name="T0" fmla="*/ 22 w 81"/>
                <a:gd name="T1" fmla="*/ 4 h 91"/>
                <a:gd name="T2" fmla="*/ 46 w 81"/>
                <a:gd name="T3" fmla="*/ 0 h 91"/>
                <a:gd name="T4" fmla="*/ 58 w 81"/>
                <a:gd name="T5" fmla="*/ 2 h 91"/>
                <a:gd name="T6" fmla="*/ 70 w 81"/>
                <a:gd name="T7" fmla="*/ 6 h 91"/>
                <a:gd name="T8" fmla="*/ 78 w 81"/>
                <a:gd name="T9" fmla="*/ 15 h 91"/>
                <a:gd name="T10" fmla="*/ 81 w 81"/>
                <a:gd name="T11" fmla="*/ 29 h 91"/>
                <a:gd name="T12" fmla="*/ 79 w 81"/>
                <a:gd name="T13" fmla="*/ 42 h 91"/>
                <a:gd name="T14" fmla="*/ 74 w 81"/>
                <a:gd name="T15" fmla="*/ 66 h 91"/>
                <a:gd name="T16" fmla="*/ 55 w 81"/>
                <a:gd name="T17" fmla="*/ 90 h 91"/>
                <a:gd name="T18" fmla="*/ 58 w 81"/>
                <a:gd name="T19" fmla="*/ 75 h 91"/>
                <a:gd name="T20" fmla="*/ 58 w 81"/>
                <a:gd name="T21" fmla="*/ 75 h 91"/>
                <a:gd name="T22" fmla="*/ 46 w 81"/>
                <a:gd name="T23" fmla="*/ 87 h 91"/>
                <a:gd name="T24" fmla="*/ 28 w 81"/>
                <a:gd name="T25" fmla="*/ 91 h 91"/>
                <a:gd name="T26" fmla="*/ 18 w 81"/>
                <a:gd name="T27" fmla="*/ 90 h 91"/>
                <a:gd name="T28" fmla="*/ 10 w 81"/>
                <a:gd name="T29" fmla="*/ 86 h 91"/>
                <a:gd name="T30" fmla="*/ 3 w 81"/>
                <a:gd name="T31" fmla="*/ 78 h 91"/>
                <a:gd name="T32" fmla="*/ 0 w 81"/>
                <a:gd name="T33" fmla="*/ 67 h 91"/>
                <a:gd name="T34" fmla="*/ 1 w 81"/>
                <a:gd name="T35" fmla="*/ 59 h 91"/>
                <a:gd name="T36" fmla="*/ 10 w 81"/>
                <a:gd name="T37" fmla="*/ 47 h 91"/>
                <a:gd name="T38" fmla="*/ 23 w 81"/>
                <a:gd name="T39" fmla="*/ 39 h 91"/>
                <a:gd name="T40" fmla="*/ 42 w 81"/>
                <a:gd name="T41" fmla="*/ 37 h 91"/>
                <a:gd name="T42" fmla="*/ 52 w 81"/>
                <a:gd name="T43" fmla="*/ 35 h 91"/>
                <a:gd name="T44" fmla="*/ 65 w 81"/>
                <a:gd name="T45" fmla="*/ 37 h 91"/>
                <a:gd name="T46" fmla="*/ 66 w 81"/>
                <a:gd name="T47" fmla="*/ 31 h 91"/>
                <a:gd name="T48" fmla="*/ 63 w 81"/>
                <a:gd name="T49" fmla="*/ 23 h 91"/>
                <a:gd name="T50" fmla="*/ 59 w 81"/>
                <a:gd name="T51" fmla="*/ 18 h 91"/>
                <a:gd name="T52" fmla="*/ 44 w 81"/>
                <a:gd name="T53" fmla="*/ 14 h 91"/>
                <a:gd name="T54" fmla="*/ 38 w 81"/>
                <a:gd name="T55" fmla="*/ 14 h 91"/>
                <a:gd name="T56" fmla="*/ 24 w 81"/>
                <a:gd name="T57" fmla="*/ 18 h 91"/>
                <a:gd name="T58" fmla="*/ 22 w 81"/>
                <a:gd name="T59" fmla="*/ 4 h 91"/>
                <a:gd name="T60" fmla="*/ 48 w 81"/>
                <a:gd name="T61" fmla="*/ 47 h 91"/>
                <a:gd name="T62" fmla="*/ 39 w 81"/>
                <a:gd name="T63" fmla="*/ 49 h 91"/>
                <a:gd name="T64" fmla="*/ 24 w 81"/>
                <a:gd name="T65" fmla="*/ 54 h 91"/>
                <a:gd name="T66" fmla="*/ 19 w 81"/>
                <a:gd name="T67" fmla="*/ 62 h 91"/>
                <a:gd name="T68" fmla="*/ 18 w 81"/>
                <a:gd name="T69" fmla="*/ 67 h 91"/>
                <a:gd name="T70" fmla="*/ 22 w 81"/>
                <a:gd name="T71" fmla="*/ 75 h 91"/>
                <a:gd name="T72" fmla="*/ 32 w 81"/>
                <a:gd name="T73" fmla="*/ 79 h 91"/>
                <a:gd name="T74" fmla="*/ 38 w 81"/>
                <a:gd name="T75" fmla="*/ 78 h 91"/>
                <a:gd name="T76" fmla="*/ 48 w 81"/>
                <a:gd name="T77" fmla="*/ 73 h 91"/>
                <a:gd name="T78" fmla="*/ 55 w 81"/>
                <a:gd name="T79" fmla="*/ 65 h 91"/>
                <a:gd name="T80" fmla="*/ 60 w 81"/>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91">
                  <a:moveTo>
                    <a:pt x="22" y="4"/>
                  </a:moveTo>
                  <a:lnTo>
                    <a:pt x="22" y="4"/>
                  </a:lnTo>
                  <a:lnTo>
                    <a:pt x="34" y="2"/>
                  </a:lnTo>
                  <a:lnTo>
                    <a:pt x="46" y="0"/>
                  </a:lnTo>
                  <a:lnTo>
                    <a:pt x="46" y="0"/>
                  </a:lnTo>
                  <a:lnTo>
                    <a:pt x="58" y="2"/>
                  </a:lnTo>
                  <a:lnTo>
                    <a:pt x="65" y="3"/>
                  </a:lnTo>
                  <a:lnTo>
                    <a:pt x="70" y="6"/>
                  </a:lnTo>
                  <a:lnTo>
                    <a:pt x="74" y="10"/>
                  </a:lnTo>
                  <a:lnTo>
                    <a:pt x="78" y="15"/>
                  </a:lnTo>
                  <a:lnTo>
                    <a:pt x="79" y="20"/>
                  </a:lnTo>
                  <a:lnTo>
                    <a:pt x="81" y="29"/>
                  </a:lnTo>
                  <a:lnTo>
                    <a:pt x="81" y="29"/>
                  </a:lnTo>
                  <a:lnTo>
                    <a:pt x="79" y="42"/>
                  </a:lnTo>
                  <a:lnTo>
                    <a:pt x="79" y="42"/>
                  </a:lnTo>
                  <a:lnTo>
                    <a:pt x="74" y="66"/>
                  </a:lnTo>
                  <a:lnTo>
                    <a:pt x="70" y="90"/>
                  </a:lnTo>
                  <a:lnTo>
                    <a:pt x="55" y="90"/>
                  </a:lnTo>
                  <a:lnTo>
                    <a:pt x="55" y="90"/>
                  </a:lnTo>
                  <a:lnTo>
                    <a:pt x="58" y="75"/>
                  </a:lnTo>
                  <a:lnTo>
                    <a:pt x="58" y="75"/>
                  </a:lnTo>
                  <a:lnTo>
                    <a:pt x="58" y="75"/>
                  </a:lnTo>
                  <a:lnTo>
                    <a:pt x="52" y="82"/>
                  </a:lnTo>
                  <a:lnTo>
                    <a:pt x="46" y="87"/>
                  </a:lnTo>
                  <a:lnTo>
                    <a:pt x="38" y="91"/>
                  </a:lnTo>
                  <a:lnTo>
                    <a:pt x="28" y="91"/>
                  </a:lnTo>
                  <a:lnTo>
                    <a:pt x="28" y="91"/>
                  </a:lnTo>
                  <a:lnTo>
                    <a:pt x="18" y="90"/>
                  </a:lnTo>
                  <a:lnTo>
                    <a:pt x="14" y="89"/>
                  </a:lnTo>
                  <a:lnTo>
                    <a:pt x="10" y="86"/>
                  </a:lnTo>
                  <a:lnTo>
                    <a:pt x="5" y="82"/>
                  </a:lnTo>
                  <a:lnTo>
                    <a:pt x="3" y="78"/>
                  </a:lnTo>
                  <a:lnTo>
                    <a:pt x="1" y="74"/>
                  </a:lnTo>
                  <a:lnTo>
                    <a:pt x="0" y="67"/>
                  </a:lnTo>
                  <a:lnTo>
                    <a:pt x="0" y="67"/>
                  </a:lnTo>
                  <a:lnTo>
                    <a:pt x="1" y="59"/>
                  </a:lnTo>
                  <a:lnTo>
                    <a:pt x="4" y="53"/>
                  </a:lnTo>
                  <a:lnTo>
                    <a:pt x="10" y="47"/>
                  </a:lnTo>
                  <a:lnTo>
                    <a:pt x="15" y="42"/>
                  </a:lnTo>
                  <a:lnTo>
                    <a:pt x="23" y="39"/>
                  </a:lnTo>
                  <a:lnTo>
                    <a:pt x="32" y="38"/>
                  </a:lnTo>
                  <a:lnTo>
                    <a:pt x="42" y="37"/>
                  </a:lnTo>
                  <a:lnTo>
                    <a:pt x="52" y="35"/>
                  </a:lnTo>
                  <a:lnTo>
                    <a:pt x="52" y="35"/>
                  </a:lnTo>
                  <a:lnTo>
                    <a:pt x="65" y="37"/>
                  </a:lnTo>
                  <a:lnTo>
                    <a:pt x="65" y="37"/>
                  </a:lnTo>
                  <a:lnTo>
                    <a:pt x="66" y="31"/>
                  </a:lnTo>
                  <a:lnTo>
                    <a:pt x="66" y="31"/>
                  </a:lnTo>
                  <a:lnTo>
                    <a:pt x="65" y="26"/>
                  </a:lnTo>
                  <a:lnTo>
                    <a:pt x="63" y="23"/>
                  </a:lnTo>
                  <a:lnTo>
                    <a:pt x="62" y="19"/>
                  </a:lnTo>
                  <a:lnTo>
                    <a:pt x="59" y="18"/>
                  </a:lnTo>
                  <a:lnTo>
                    <a:pt x="54" y="14"/>
                  </a:lnTo>
                  <a:lnTo>
                    <a:pt x="44" y="14"/>
                  </a:lnTo>
                  <a:lnTo>
                    <a:pt x="44" y="14"/>
                  </a:lnTo>
                  <a:lnTo>
                    <a:pt x="38" y="14"/>
                  </a:lnTo>
                  <a:lnTo>
                    <a:pt x="31" y="15"/>
                  </a:lnTo>
                  <a:lnTo>
                    <a:pt x="24" y="18"/>
                  </a:lnTo>
                  <a:lnTo>
                    <a:pt x="18" y="20"/>
                  </a:lnTo>
                  <a:lnTo>
                    <a:pt x="22" y="4"/>
                  </a:lnTo>
                  <a:close/>
                  <a:moveTo>
                    <a:pt x="60" y="47"/>
                  </a:moveTo>
                  <a:lnTo>
                    <a:pt x="48" y="47"/>
                  </a:lnTo>
                  <a:lnTo>
                    <a:pt x="48" y="47"/>
                  </a:lnTo>
                  <a:lnTo>
                    <a:pt x="39" y="49"/>
                  </a:lnTo>
                  <a:lnTo>
                    <a:pt x="28" y="51"/>
                  </a:lnTo>
                  <a:lnTo>
                    <a:pt x="24" y="54"/>
                  </a:lnTo>
                  <a:lnTo>
                    <a:pt x="20" y="58"/>
                  </a:lnTo>
                  <a:lnTo>
                    <a:pt x="19" y="62"/>
                  </a:lnTo>
                  <a:lnTo>
                    <a:pt x="18" y="67"/>
                  </a:lnTo>
                  <a:lnTo>
                    <a:pt x="18" y="67"/>
                  </a:lnTo>
                  <a:lnTo>
                    <a:pt x="19" y="73"/>
                  </a:lnTo>
                  <a:lnTo>
                    <a:pt x="22" y="75"/>
                  </a:lnTo>
                  <a:lnTo>
                    <a:pt x="27" y="78"/>
                  </a:lnTo>
                  <a:lnTo>
                    <a:pt x="32" y="79"/>
                  </a:lnTo>
                  <a:lnTo>
                    <a:pt x="32" y="79"/>
                  </a:lnTo>
                  <a:lnTo>
                    <a:pt x="38" y="78"/>
                  </a:lnTo>
                  <a:lnTo>
                    <a:pt x="43" y="77"/>
                  </a:lnTo>
                  <a:lnTo>
                    <a:pt x="48" y="73"/>
                  </a:lnTo>
                  <a:lnTo>
                    <a:pt x="52"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8">
              <a:extLst>
                <a:ext uri="{FF2B5EF4-FFF2-40B4-BE49-F238E27FC236}">
                  <a16:creationId xmlns="" xmlns:a16="http://schemas.microsoft.com/office/drawing/2014/main" id="{AF995F01-1BFF-47C6-9C3A-5547ECED302B}"/>
                </a:ext>
              </a:extLst>
            </p:cNvPr>
            <p:cNvSpPr>
              <a:spLocks/>
            </p:cNvSpPr>
            <p:nvPr userDrawn="1"/>
          </p:nvSpPr>
          <p:spPr bwMode="auto">
            <a:xfrm>
              <a:off x="1906"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6 w 63"/>
                <a:gd name="T21" fmla="*/ 94 h 115"/>
                <a:gd name="T22" fmla="*/ 26 w 63"/>
                <a:gd name="T23" fmla="*/ 94 h 115"/>
                <a:gd name="T24" fmla="*/ 26 w 63"/>
                <a:gd name="T25" fmla="*/ 98 h 115"/>
                <a:gd name="T26" fmla="*/ 28 w 63"/>
                <a:gd name="T27" fmla="*/ 101 h 115"/>
                <a:gd name="T28" fmla="*/ 31 w 63"/>
                <a:gd name="T29" fmla="*/ 102 h 115"/>
                <a:gd name="T30" fmla="*/ 36 w 63"/>
                <a:gd name="T31" fmla="*/ 103 h 115"/>
                <a:gd name="T32" fmla="*/ 36 w 63"/>
                <a:gd name="T33" fmla="*/ 103 h 115"/>
                <a:gd name="T34" fmla="*/ 43 w 63"/>
                <a:gd name="T35" fmla="*/ 102 h 115"/>
                <a:gd name="T36" fmla="*/ 48 w 63"/>
                <a:gd name="T37" fmla="*/ 101 h 115"/>
                <a:gd name="T38" fmla="*/ 46 w 63"/>
                <a:gd name="T39" fmla="*/ 114 h 115"/>
                <a:gd name="T40" fmla="*/ 46 w 63"/>
                <a:gd name="T41" fmla="*/ 114 h 115"/>
                <a:gd name="T42" fmla="*/ 38 w 63"/>
                <a:gd name="T43" fmla="*/ 115 h 115"/>
                <a:gd name="T44" fmla="*/ 30 w 63"/>
                <a:gd name="T45" fmla="*/ 115 h 115"/>
                <a:gd name="T46" fmla="*/ 30 w 63"/>
                <a:gd name="T47" fmla="*/ 115 h 115"/>
                <a:gd name="T48" fmla="*/ 24 w 63"/>
                <a:gd name="T49" fmla="*/ 115 h 115"/>
                <a:gd name="T50" fmla="*/ 20 w 63"/>
                <a:gd name="T51" fmla="*/ 114 h 115"/>
                <a:gd name="T52" fmla="*/ 16 w 63"/>
                <a:gd name="T53" fmla="*/ 113 h 115"/>
                <a:gd name="T54" fmla="*/ 14 w 63"/>
                <a:gd name="T55" fmla="*/ 110 h 115"/>
                <a:gd name="T56" fmla="*/ 9 w 63"/>
                <a:gd name="T57" fmla="*/ 103 h 115"/>
                <a:gd name="T58" fmla="*/ 9 w 63"/>
                <a:gd name="T59" fmla="*/ 97 h 115"/>
                <a:gd name="T60" fmla="*/ 9 w 63"/>
                <a:gd name="T61" fmla="*/ 97 h 115"/>
                <a:gd name="T62" fmla="*/ 9 w 63"/>
                <a:gd name="T63" fmla="*/ 86 h 115"/>
                <a:gd name="T64" fmla="*/ 12 w 63"/>
                <a:gd name="T65" fmla="*/ 77 h 115"/>
                <a:gd name="T66" fmla="*/ 19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6" y="94"/>
                  </a:lnTo>
                  <a:lnTo>
                    <a:pt x="26" y="94"/>
                  </a:lnTo>
                  <a:lnTo>
                    <a:pt x="26" y="98"/>
                  </a:lnTo>
                  <a:lnTo>
                    <a:pt x="28" y="101"/>
                  </a:lnTo>
                  <a:lnTo>
                    <a:pt x="31" y="102"/>
                  </a:lnTo>
                  <a:lnTo>
                    <a:pt x="36" y="103"/>
                  </a:lnTo>
                  <a:lnTo>
                    <a:pt x="36" y="103"/>
                  </a:lnTo>
                  <a:lnTo>
                    <a:pt x="43" y="102"/>
                  </a:lnTo>
                  <a:lnTo>
                    <a:pt x="48" y="101"/>
                  </a:lnTo>
                  <a:lnTo>
                    <a:pt x="46" y="114"/>
                  </a:lnTo>
                  <a:lnTo>
                    <a:pt x="46" y="114"/>
                  </a:lnTo>
                  <a:lnTo>
                    <a:pt x="38" y="115"/>
                  </a:lnTo>
                  <a:lnTo>
                    <a:pt x="30" y="115"/>
                  </a:lnTo>
                  <a:lnTo>
                    <a:pt x="30" y="115"/>
                  </a:lnTo>
                  <a:lnTo>
                    <a:pt x="24" y="115"/>
                  </a:lnTo>
                  <a:lnTo>
                    <a:pt x="20" y="114"/>
                  </a:lnTo>
                  <a:lnTo>
                    <a:pt x="16" y="113"/>
                  </a:lnTo>
                  <a:lnTo>
                    <a:pt x="14" y="110"/>
                  </a:lnTo>
                  <a:lnTo>
                    <a:pt x="9" y="103"/>
                  </a:lnTo>
                  <a:lnTo>
                    <a:pt x="9" y="97"/>
                  </a:lnTo>
                  <a:lnTo>
                    <a:pt x="9" y="97"/>
                  </a:lnTo>
                  <a:lnTo>
                    <a:pt x="9" y="86"/>
                  </a:lnTo>
                  <a:lnTo>
                    <a:pt x="12"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9">
              <a:extLst>
                <a:ext uri="{FF2B5EF4-FFF2-40B4-BE49-F238E27FC236}">
                  <a16:creationId xmlns="" xmlns:a16="http://schemas.microsoft.com/office/drawing/2014/main" id="{3ABEB72C-B477-4B54-9DAC-2D637BFB6A78}"/>
                </a:ext>
              </a:extLst>
            </p:cNvPr>
            <p:cNvSpPr>
              <a:spLocks/>
            </p:cNvSpPr>
            <p:nvPr userDrawn="1"/>
          </p:nvSpPr>
          <p:spPr bwMode="auto">
            <a:xfrm>
              <a:off x="2021" y="3215"/>
              <a:ext cx="62" cy="115"/>
            </a:xfrm>
            <a:custGeom>
              <a:avLst/>
              <a:gdLst>
                <a:gd name="T0" fmla="*/ 3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60 w 62"/>
                <a:gd name="T13" fmla="*/ 39 h 115"/>
                <a:gd name="T14" fmla="*/ 35 w 62"/>
                <a:gd name="T15" fmla="*/ 39 h 115"/>
                <a:gd name="T16" fmla="*/ 27 w 62"/>
                <a:gd name="T17" fmla="*/ 77 h 115"/>
                <a:gd name="T18" fmla="*/ 27 w 62"/>
                <a:gd name="T19" fmla="*/ 77 h 115"/>
                <a:gd name="T20" fmla="*/ 25 w 62"/>
                <a:gd name="T21" fmla="*/ 94 h 115"/>
                <a:gd name="T22" fmla="*/ 25 w 62"/>
                <a:gd name="T23" fmla="*/ 94 h 115"/>
                <a:gd name="T24" fmla="*/ 26 w 62"/>
                <a:gd name="T25" fmla="*/ 98 h 115"/>
                <a:gd name="T26" fmla="*/ 27 w 62"/>
                <a:gd name="T27" fmla="*/ 101 h 115"/>
                <a:gd name="T28" fmla="*/ 31 w 62"/>
                <a:gd name="T29" fmla="*/ 102 h 115"/>
                <a:gd name="T30" fmla="*/ 37 w 62"/>
                <a:gd name="T31" fmla="*/ 103 h 115"/>
                <a:gd name="T32" fmla="*/ 37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5 w 62"/>
                <a:gd name="T49" fmla="*/ 115 h 115"/>
                <a:gd name="T50" fmla="*/ 21 w 62"/>
                <a:gd name="T51" fmla="*/ 114 h 115"/>
                <a:gd name="T52" fmla="*/ 17 w 62"/>
                <a:gd name="T53" fmla="*/ 113 h 115"/>
                <a:gd name="T54" fmla="*/ 14 w 62"/>
                <a:gd name="T55" fmla="*/ 110 h 115"/>
                <a:gd name="T56" fmla="*/ 10 w 62"/>
                <a:gd name="T57" fmla="*/ 103 h 115"/>
                <a:gd name="T58" fmla="*/ 9 w 62"/>
                <a:gd name="T59" fmla="*/ 97 h 115"/>
                <a:gd name="T60" fmla="*/ 9 w 62"/>
                <a:gd name="T61" fmla="*/ 97 h 115"/>
                <a:gd name="T62" fmla="*/ 10 w 62"/>
                <a:gd name="T63" fmla="*/ 86 h 115"/>
                <a:gd name="T64" fmla="*/ 11 w 62"/>
                <a:gd name="T65" fmla="*/ 77 h 115"/>
                <a:gd name="T66" fmla="*/ 19 w 62"/>
                <a:gd name="T67" fmla="*/ 39 h 115"/>
                <a:gd name="T68" fmla="*/ 0 w 62"/>
                <a:gd name="T69" fmla="*/ 39 h 115"/>
                <a:gd name="T70" fmla="*/ 3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3" y="26"/>
                  </a:moveTo>
                  <a:lnTo>
                    <a:pt x="22" y="26"/>
                  </a:lnTo>
                  <a:lnTo>
                    <a:pt x="26" y="6"/>
                  </a:lnTo>
                  <a:lnTo>
                    <a:pt x="43" y="0"/>
                  </a:lnTo>
                  <a:lnTo>
                    <a:pt x="38" y="26"/>
                  </a:lnTo>
                  <a:lnTo>
                    <a:pt x="62" y="26"/>
                  </a:lnTo>
                  <a:lnTo>
                    <a:pt x="60" y="39"/>
                  </a:lnTo>
                  <a:lnTo>
                    <a:pt x="35" y="39"/>
                  </a:lnTo>
                  <a:lnTo>
                    <a:pt x="27" y="77"/>
                  </a:lnTo>
                  <a:lnTo>
                    <a:pt x="27" y="77"/>
                  </a:lnTo>
                  <a:lnTo>
                    <a:pt x="25" y="94"/>
                  </a:lnTo>
                  <a:lnTo>
                    <a:pt x="25" y="94"/>
                  </a:lnTo>
                  <a:lnTo>
                    <a:pt x="26" y="98"/>
                  </a:lnTo>
                  <a:lnTo>
                    <a:pt x="27" y="101"/>
                  </a:lnTo>
                  <a:lnTo>
                    <a:pt x="31" y="102"/>
                  </a:lnTo>
                  <a:lnTo>
                    <a:pt x="37" y="103"/>
                  </a:lnTo>
                  <a:lnTo>
                    <a:pt x="37" y="103"/>
                  </a:lnTo>
                  <a:lnTo>
                    <a:pt x="42" y="102"/>
                  </a:lnTo>
                  <a:lnTo>
                    <a:pt x="47" y="101"/>
                  </a:lnTo>
                  <a:lnTo>
                    <a:pt x="46" y="114"/>
                  </a:lnTo>
                  <a:lnTo>
                    <a:pt x="46" y="114"/>
                  </a:lnTo>
                  <a:lnTo>
                    <a:pt x="38" y="115"/>
                  </a:lnTo>
                  <a:lnTo>
                    <a:pt x="30" y="115"/>
                  </a:lnTo>
                  <a:lnTo>
                    <a:pt x="30" y="115"/>
                  </a:lnTo>
                  <a:lnTo>
                    <a:pt x="25" y="115"/>
                  </a:lnTo>
                  <a:lnTo>
                    <a:pt x="21" y="114"/>
                  </a:lnTo>
                  <a:lnTo>
                    <a:pt x="17" y="113"/>
                  </a:lnTo>
                  <a:lnTo>
                    <a:pt x="14" y="110"/>
                  </a:lnTo>
                  <a:lnTo>
                    <a:pt x="10" y="103"/>
                  </a:lnTo>
                  <a:lnTo>
                    <a:pt x="9" y="97"/>
                  </a:lnTo>
                  <a:lnTo>
                    <a:pt x="9" y="97"/>
                  </a:lnTo>
                  <a:lnTo>
                    <a:pt x="10" y="86"/>
                  </a:lnTo>
                  <a:lnTo>
                    <a:pt x="11"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0">
              <a:extLst>
                <a:ext uri="{FF2B5EF4-FFF2-40B4-BE49-F238E27FC236}">
                  <a16:creationId xmlns="" xmlns:a16="http://schemas.microsoft.com/office/drawing/2014/main" id="{E489DE63-1BCA-4E76-9336-7071743F247F}"/>
                </a:ext>
              </a:extLst>
            </p:cNvPr>
            <p:cNvSpPr>
              <a:spLocks/>
            </p:cNvSpPr>
            <p:nvPr userDrawn="1"/>
          </p:nvSpPr>
          <p:spPr bwMode="auto">
            <a:xfrm>
              <a:off x="2085" y="3201"/>
              <a:ext cx="88" cy="128"/>
            </a:xfrm>
            <a:custGeom>
              <a:avLst/>
              <a:gdLst>
                <a:gd name="T0" fmla="*/ 26 w 88"/>
                <a:gd name="T1" fmla="*/ 0 h 128"/>
                <a:gd name="T2" fmla="*/ 42 w 88"/>
                <a:gd name="T3" fmla="*/ 0 h 128"/>
                <a:gd name="T4" fmla="*/ 32 w 88"/>
                <a:gd name="T5" fmla="*/ 52 h 128"/>
                <a:gd name="T6" fmla="*/ 32 w 88"/>
                <a:gd name="T7" fmla="*/ 52 h 128"/>
                <a:gd name="T8" fmla="*/ 32 w 88"/>
                <a:gd name="T9" fmla="*/ 52 h 128"/>
                <a:gd name="T10" fmla="*/ 37 w 88"/>
                <a:gd name="T11" fmla="*/ 45 h 128"/>
                <a:gd name="T12" fmla="*/ 44 w 88"/>
                <a:gd name="T13" fmla="*/ 41 h 128"/>
                <a:gd name="T14" fmla="*/ 52 w 88"/>
                <a:gd name="T15" fmla="*/ 38 h 128"/>
                <a:gd name="T16" fmla="*/ 60 w 88"/>
                <a:gd name="T17" fmla="*/ 38 h 128"/>
                <a:gd name="T18" fmla="*/ 60 w 88"/>
                <a:gd name="T19" fmla="*/ 38 h 128"/>
                <a:gd name="T20" fmla="*/ 65 w 88"/>
                <a:gd name="T21" fmla="*/ 38 h 128"/>
                <a:gd name="T22" fmla="*/ 71 w 88"/>
                <a:gd name="T23" fmla="*/ 40 h 128"/>
                <a:gd name="T24" fmla="*/ 76 w 88"/>
                <a:gd name="T25" fmla="*/ 42 h 128"/>
                <a:gd name="T26" fmla="*/ 80 w 88"/>
                <a:gd name="T27" fmla="*/ 45 h 128"/>
                <a:gd name="T28" fmla="*/ 84 w 88"/>
                <a:gd name="T29" fmla="*/ 49 h 128"/>
                <a:gd name="T30" fmla="*/ 87 w 88"/>
                <a:gd name="T31" fmla="*/ 53 h 128"/>
                <a:gd name="T32" fmla="*/ 88 w 88"/>
                <a:gd name="T33" fmla="*/ 60 h 128"/>
                <a:gd name="T34" fmla="*/ 88 w 88"/>
                <a:gd name="T35" fmla="*/ 65 h 128"/>
                <a:gd name="T36" fmla="*/ 88 w 88"/>
                <a:gd name="T37" fmla="*/ 65 h 128"/>
                <a:gd name="T38" fmla="*/ 88 w 88"/>
                <a:gd name="T39" fmla="*/ 73 h 128"/>
                <a:gd name="T40" fmla="*/ 87 w 88"/>
                <a:gd name="T41" fmla="*/ 81 h 128"/>
                <a:gd name="T42" fmla="*/ 77 w 88"/>
                <a:gd name="T43" fmla="*/ 128 h 128"/>
                <a:gd name="T44" fmla="*/ 61 w 88"/>
                <a:gd name="T45" fmla="*/ 128 h 128"/>
                <a:gd name="T46" fmla="*/ 72 w 88"/>
                <a:gd name="T47" fmla="*/ 76 h 128"/>
                <a:gd name="T48" fmla="*/ 72 w 88"/>
                <a:gd name="T49" fmla="*/ 76 h 128"/>
                <a:gd name="T50" fmla="*/ 72 w 88"/>
                <a:gd name="T51" fmla="*/ 68 h 128"/>
                <a:gd name="T52" fmla="*/ 72 w 88"/>
                <a:gd name="T53" fmla="*/ 68 h 128"/>
                <a:gd name="T54" fmla="*/ 72 w 88"/>
                <a:gd name="T55" fmla="*/ 61 h 128"/>
                <a:gd name="T56" fmla="*/ 68 w 88"/>
                <a:gd name="T57" fmla="*/ 56 h 128"/>
                <a:gd name="T58" fmla="*/ 63 w 88"/>
                <a:gd name="T59" fmla="*/ 53 h 128"/>
                <a:gd name="T60" fmla="*/ 56 w 88"/>
                <a:gd name="T61" fmla="*/ 52 h 128"/>
                <a:gd name="T62" fmla="*/ 56 w 88"/>
                <a:gd name="T63" fmla="*/ 52 h 128"/>
                <a:gd name="T64" fmla="*/ 49 w 88"/>
                <a:gd name="T65" fmla="*/ 52 h 128"/>
                <a:gd name="T66" fmla="*/ 44 w 88"/>
                <a:gd name="T67" fmla="*/ 54 h 128"/>
                <a:gd name="T68" fmla="*/ 38 w 88"/>
                <a:gd name="T69" fmla="*/ 58 h 128"/>
                <a:gd name="T70" fmla="*/ 33 w 88"/>
                <a:gd name="T71" fmla="*/ 64 h 128"/>
                <a:gd name="T72" fmla="*/ 30 w 88"/>
                <a:gd name="T73" fmla="*/ 69 h 128"/>
                <a:gd name="T74" fmla="*/ 28 w 88"/>
                <a:gd name="T75" fmla="*/ 75 h 128"/>
                <a:gd name="T76" fmla="*/ 25 w 88"/>
                <a:gd name="T77" fmla="*/ 84 h 128"/>
                <a:gd name="T78" fmla="*/ 16 w 88"/>
                <a:gd name="T79" fmla="*/ 128 h 128"/>
                <a:gd name="T80" fmla="*/ 0 w 88"/>
                <a:gd name="T81" fmla="*/ 128 h 128"/>
                <a:gd name="T82" fmla="*/ 26 w 88"/>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28">
                  <a:moveTo>
                    <a:pt x="26" y="0"/>
                  </a:moveTo>
                  <a:lnTo>
                    <a:pt x="42" y="0"/>
                  </a:lnTo>
                  <a:lnTo>
                    <a:pt x="32" y="52"/>
                  </a:lnTo>
                  <a:lnTo>
                    <a:pt x="32" y="52"/>
                  </a:lnTo>
                  <a:lnTo>
                    <a:pt x="32" y="52"/>
                  </a:lnTo>
                  <a:lnTo>
                    <a:pt x="37" y="45"/>
                  </a:lnTo>
                  <a:lnTo>
                    <a:pt x="44" y="41"/>
                  </a:lnTo>
                  <a:lnTo>
                    <a:pt x="52" y="38"/>
                  </a:lnTo>
                  <a:lnTo>
                    <a:pt x="60" y="38"/>
                  </a:lnTo>
                  <a:lnTo>
                    <a:pt x="60" y="38"/>
                  </a:lnTo>
                  <a:lnTo>
                    <a:pt x="65" y="38"/>
                  </a:lnTo>
                  <a:lnTo>
                    <a:pt x="71" y="40"/>
                  </a:lnTo>
                  <a:lnTo>
                    <a:pt x="76" y="42"/>
                  </a:lnTo>
                  <a:lnTo>
                    <a:pt x="80" y="45"/>
                  </a:lnTo>
                  <a:lnTo>
                    <a:pt x="84" y="49"/>
                  </a:lnTo>
                  <a:lnTo>
                    <a:pt x="87" y="53"/>
                  </a:lnTo>
                  <a:lnTo>
                    <a:pt x="88" y="60"/>
                  </a:lnTo>
                  <a:lnTo>
                    <a:pt x="88" y="65"/>
                  </a:lnTo>
                  <a:lnTo>
                    <a:pt x="88" y="65"/>
                  </a:lnTo>
                  <a:lnTo>
                    <a:pt x="88" y="73"/>
                  </a:lnTo>
                  <a:lnTo>
                    <a:pt x="87" y="81"/>
                  </a:lnTo>
                  <a:lnTo>
                    <a:pt x="77" y="128"/>
                  </a:lnTo>
                  <a:lnTo>
                    <a:pt x="61" y="128"/>
                  </a:lnTo>
                  <a:lnTo>
                    <a:pt x="72" y="76"/>
                  </a:lnTo>
                  <a:lnTo>
                    <a:pt x="72" y="76"/>
                  </a:lnTo>
                  <a:lnTo>
                    <a:pt x="72" y="68"/>
                  </a:lnTo>
                  <a:lnTo>
                    <a:pt x="72" y="68"/>
                  </a:lnTo>
                  <a:lnTo>
                    <a:pt x="72" y="61"/>
                  </a:lnTo>
                  <a:lnTo>
                    <a:pt x="68" y="56"/>
                  </a:lnTo>
                  <a:lnTo>
                    <a:pt x="63" y="53"/>
                  </a:lnTo>
                  <a:lnTo>
                    <a:pt x="56" y="52"/>
                  </a:lnTo>
                  <a:lnTo>
                    <a:pt x="56" y="52"/>
                  </a:lnTo>
                  <a:lnTo>
                    <a:pt x="49" y="52"/>
                  </a:lnTo>
                  <a:lnTo>
                    <a:pt x="44" y="54"/>
                  </a:lnTo>
                  <a:lnTo>
                    <a:pt x="38" y="58"/>
                  </a:lnTo>
                  <a:lnTo>
                    <a:pt x="33" y="64"/>
                  </a:lnTo>
                  <a:lnTo>
                    <a:pt x="30" y="69"/>
                  </a:lnTo>
                  <a:lnTo>
                    <a:pt x="28" y="75"/>
                  </a:lnTo>
                  <a:lnTo>
                    <a:pt x="25" y="84"/>
                  </a:lnTo>
                  <a:lnTo>
                    <a:pt x="16" y="128"/>
                  </a:lnTo>
                  <a:lnTo>
                    <a:pt x="0" y="12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1">
              <a:extLst>
                <a:ext uri="{FF2B5EF4-FFF2-40B4-BE49-F238E27FC236}">
                  <a16:creationId xmlns="" xmlns:a16="http://schemas.microsoft.com/office/drawing/2014/main" id="{9B4C11C9-EA8C-460E-9A94-A369DDE0A2D5}"/>
                </a:ext>
              </a:extLst>
            </p:cNvPr>
            <p:cNvSpPr>
              <a:spLocks noEditPoints="1"/>
            </p:cNvSpPr>
            <p:nvPr userDrawn="1"/>
          </p:nvSpPr>
          <p:spPr bwMode="auto">
            <a:xfrm>
              <a:off x="2192" y="3239"/>
              <a:ext cx="80" cy="91"/>
            </a:xfrm>
            <a:custGeom>
              <a:avLst/>
              <a:gdLst>
                <a:gd name="T0" fmla="*/ 66 w 80"/>
                <a:gd name="T1" fmla="*/ 89 h 91"/>
                <a:gd name="T2" fmla="*/ 40 w 80"/>
                <a:gd name="T3" fmla="*/ 91 h 91"/>
                <a:gd name="T4" fmla="*/ 32 w 80"/>
                <a:gd name="T5" fmla="*/ 91 h 91"/>
                <a:gd name="T6" fmla="*/ 17 w 80"/>
                <a:gd name="T7" fmla="*/ 87 h 91"/>
                <a:gd name="T8" fmla="*/ 7 w 80"/>
                <a:gd name="T9" fmla="*/ 78 h 91"/>
                <a:gd name="T10" fmla="*/ 0 w 80"/>
                <a:gd name="T11" fmla="*/ 63 h 91"/>
                <a:gd name="T12" fmla="*/ 0 w 80"/>
                <a:gd name="T13" fmla="*/ 53 h 91"/>
                <a:gd name="T14" fmla="*/ 3 w 80"/>
                <a:gd name="T15" fmla="*/ 34 h 91"/>
                <a:gd name="T16" fmla="*/ 12 w 80"/>
                <a:gd name="T17" fmla="*/ 18 h 91"/>
                <a:gd name="T18" fmla="*/ 27 w 80"/>
                <a:gd name="T19" fmla="*/ 4 h 91"/>
                <a:gd name="T20" fmla="*/ 47 w 80"/>
                <a:gd name="T21" fmla="*/ 0 h 91"/>
                <a:gd name="T22" fmla="*/ 55 w 80"/>
                <a:gd name="T23" fmla="*/ 0 h 91"/>
                <a:gd name="T24" fmla="*/ 67 w 80"/>
                <a:gd name="T25" fmla="*/ 6 h 91"/>
                <a:gd name="T26" fmla="*/ 75 w 80"/>
                <a:gd name="T27" fmla="*/ 14 h 91"/>
                <a:gd name="T28" fmla="*/ 80 w 80"/>
                <a:gd name="T29" fmla="*/ 26 h 91"/>
                <a:gd name="T30" fmla="*/ 80 w 80"/>
                <a:gd name="T31" fmla="*/ 34 h 91"/>
                <a:gd name="T32" fmla="*/ 79 w 80"/>
                <a:gd name="T33" fmla="*/ 50 h 91"/>
                <a:gd name="T34" fmla="*/ 17 w 80"/>
                <a:gd name="T35" fmla="*/ 50 h 91"/>
                <a:gd name="T36" fmla="*/ 16 w 80"/>
                <a:gd name="T37" fmla="*/ 55 h 91"/>
                <a:gd name="T38" fmla="*/ 19 w 80"/>
                <a:gd name="T39" fmla="*/ 67 h 91"/>
                <a:gd name="T40" fmla="*/ 24 w 80"/>
                <a:gd name="T41" fmla="*/ 74 h 91"/>
                <a:gd name="T42" fmla="*/ 32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4 w 80"/>
                <a:gd name="T55" fmla="*/ 15 h 91"/>
                <a:gd name="T56" fmla="*/ 45 w 80"/>
                <a:gd name="T57" fmla="*/ 14 h 91"/>
                <a:gd name="T58" fmla="*/ 36 w 80"/>
                <a:gd name="T59" fmla="*/ 15 h 91"/>
                <a:gd name="T60" fmla="*/ 28 w 80"/>
                <a:gd name="T61" fmla="*/ 20 h 91"/>
                <a:gd name="T62" fmla="*/ 19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6" y="89"/>
                  </a:moveTo>
                  <a:lnTo>
                    <a:pt x="66" y="89"/>
                  </a:lnTo>
                  <a:lnTo>
                    <a:pt x="52" y="91"/>
                  </a:lnTo>
                  <a:lnTo>
                    <a:pt x="40" y="91"/>
                  </a:lnTo>
                  <a:lnTo>
                    <a:pt x="40" y="91"/>
                  </a:lnTo>
                  <a:lnTo>
                    <a:pt x="32" y="91"/>
                  </a:lnTo>
                  <a:lnTo>
                    <a:pt x="24" y="90"/>
                  </a:lnTo>
                  <a:lnTo>
                    <a:pt x="17" y="87"/>
                  </a:lnTo>
                  <a:lnTo>
                    <a:pt x="12" y="83"/>
                  </a:lnTo>
                  <a:lnTo>
                    <a:pt x="7" y="78"/>
                  </a:lnTo>
                  <a:lnTo>
                    <a:pt x="3" y="71"/>
                  </a:lnTo>
                  <a:lnTo>
                    <a:pt x="0" y="63"/>
                  </a:lnTo>
                  <a:lnTo>
                    <a:pt x="0" y="53"/>
                  </a:lnTo>
                  <a:lnTo>
                    <a:pt x="0" y="53"/>
                  </a:lnTo>
                  <a:lnTo>
                    <a:pt x="0" y="43"/>
                  </a:lnTo>
                  <a:lnTo>
                    <a:pt x="3" y="34"/>
                  </a:lnTo>
                  <a:lnTo>
                    <a:pt x="7" y="26"/>
                  </a:lnTo>
                  <a:lnTo>
                    <a:pt x="12" y="18"/>
                  </a:lnTo>
                  <a:lnTo>
                    <a:pt x="19" y="10"/>
                  </a:lnTo>
                  <a:lnTo>
                    <a:pt x="27" y="4"/>
                  </a:lnTo>
                  <a:lnTo>
                    <a:pt x="36" y="2"/>
                  </a:lnTo>
                  <a:lnTo>
                    <a:pt x="47" y="0"/>
                  </a:lnTo>
                  <a:lnTo>
                    <a:pt x="47" y="0"/>
                  </a:lnTo>
                  <a:lnTo>
                    <a:pt x="55" y="0"/>
                  </a:lnTo>
                  <a:lnTo>
                    <a:pt x="62" y="3"/>
                  </a:lnTo>
                  <a:lnTo>
                    <a:pt x="67" y="6"/>
                  </a:lnTo>
                  <a:lnTo>
                    <a:pt x="72" y="10"/>
                  </a:lnTo>
                  <a:lnTo>
                    <a:pt x="75" y="14"/>
                  </a:lnTo>
                  <a:lnTo>
                    <a:pt x="78" y="19"/>
                  </a:lnTo>
                  <a:lnTo>
                    <a:pt x="80" y="26"/>
                  </a:lnTo>
                  <a:lnTo>
                    <a:pt x="80" y="34"/>
                  </a:lnTo>
                  <a:lnTo>
                    <a:pt x="80" y="34"/>
                  </a:lnTo>
                  <a:lnTo>
                    <a:pt x="80" y="42"/>
                  </a:lnTo>
                  <a:lnTo>
                    <a:pt x="79" y="50"/>
                  </a:lnTo>
                  <a:lnTo>
                    <a:pt x="17" y="50"/>
                  </a:lnTo>
                  <a:lnTo>
                    <a:pt x="17" y="50"/>
                  </a:lnTo>
                  <a:lnTo>
                    <a:pt x="16" y="55"/>
                  </a:lnTo>
                  <a:lnTo>
                    <a:pt x="16" y="55"/>
                  </a:lnTo>
                  <a:lnTo>
                    <a:pt x="17" y="62"/>
                  </a:lnTo>
                  <a:lnTo>
                    <a:pt x="19" y="67"/>
                  </a:lnTo>
                  <a:lnTo>
                    <a:pt x="21" y="71"/>
                  </a:lnTo>
                  <a:lnTo>
                    <a:pt x="24" y="74"/>
                  </a:lnTo>
                  <a:lnTo>
                    <a:pt x="28" y="77"/>
                  </a:lnTo>
                  <a:lnTo>
                    <a:pt x="32" y="78"/>
                  </a:lnTo>
                  <a:lnTo>
                    <a:pt x="44" y="79"/>
                  </a:lnTo>
                  <a:lnTo>
                    <a:pt x="44" y="79"/>
                  </a:lnTo>
                  <a:lnTo>
                    <a:pt x="56" y="78"/>
                  </a:lnTo>
                  <a:lnTo>
                    <a:pt x="68" y="74"/>
                  </a:lnTo>
                  <a:lnTo>
                    <a:pt x="66" y="89"/>
                  </a:lnTo>
                  <a:close/>
                  <a:moveTo>
                    <a:pt x="64" y="38"/>
                  </a:moveTo>
                  <a:lnTo>
                    <a:pt x="64" y="38"/>
                  </a:lnTo>
                  <a:lnTo>
                    <a:pt x="64" y="31"/>
                  </a:lnTo>
                  <a:lnTo>
                    <a:pt x="64" y="31"/>
                  </a:lnTo>
                  <a:lnTo>
                    <a:pt x="63" y="24"/>
                  </a:lnTo>
                  <a:lnTo>
                    <a:pt x="59" y="18"/>
                  </a:lnTo>
                  <a:lnTo>
                    <a:pt x="54" y="15"/>
                  </a:lnTo>
                  <a:lnTo>
                    <a:pt x="45" y="14"/>
                  </a:lnTo>
                  <a:lnTo>
                    <a:pt x="45" y="14"/>
                  </a:lnTo>
                  <a:lnTo>
                    <a:pt x="40" y="14"/>
                  </a:lnTo>
                  <a:lnTo>
                    <a:pt x="36" y="15"/>
                  </a:lnTo>
                  <a:lnTo>
                    <a:pt x="32" y="18"/>
                  </a:lnTo>
                  <a:lnTo>
                    <a:pt x="28" y="20"/>
                  </a:lnTo>
                  <a:lnTo>
                    <a:pt x="23" y="29"/>
                  </a:lnTo>
                  <a:lnTo>
                    <a:pt x="19"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2">
              <a:extLst>
                <a:ext uri="{FF2B5EF4-FFF2-40B4-BE49-F238E27FC236}">
                  <a16:creationId xmlns="" xmlns:a16="http://schemas.microsoft.com/office/drawing/2014/main" id="{9C2EAA49-558B-43EA-8432-D9B9C7435448}"/>
                </a:ext>
              </a:extLst>
            </p:cNvPr>
            <p:cNvSpPr>
              <a:spLocks/>
            </p:cNvSpPr>
            <p:nvPr userDrawn="1"/>
          </p:nvSpPr>
          <p:spPr bwMode="auto">
            <a:xfrm>
              <a:off x="2333" y="3201"/>
              <a:ext cx="90" cy="128"/>
            </a:xfrm>
            <a:custGeom>
              <a:avLst/>
              <a:gdLst>
                <a:gd name="T0" fmla="*/ 27 w 90"/>
                <a:gd name="T1" fmla="*/ 0 h 128"/>
                <a:gd name="T2" fmla="*/ 43 w 90"/>
                <a:gd name="T3" fmla="*/ 0 h 128"/>
                <a:gd name="T4" fmla="*/ 32 w 90"/>
                <a:gd name="T5" fmla="*/ 52 h 128"/>
                <a:gd name="T6" fmla="*/ 32 w 90"/>
                <a:gd name="T7" fmla="*/ 52 h 128"/>
                <a:gd name="T8" fmla="*/ 32 w 90"/>
                <a:gd name="T9" fmla="*/ 52 h 128"/>
                <a:gd name="T10" fmla="*/ 37 w 90"/>
                <a:gd name="T11" fmla="*/ 45 h 128"/>
                <a:gd name="T12" fmla="*/ 44 w 90"/>
                <a:gd name="T13" fmla="*/ 41 h 128"/>
                <a:gd name="T14" fmla="*/ 52 w 90"/>
                <a:gd name="T15" fmla="*/ 38 h 128"/>
                <a:gd name="T16" fmla="*/ 60 w 90"/>
                <a:gd name="T17" fmla="*/ 38 h 128"/>
                <a:gd name="T18" fmla="*/ 60 w 90"/>
                <a:gd name="T19" fmla="*/ 38 h 128"/>
                <a:gd name="T20" fmla="*/ 67 w 90"/>
                <a:gd name="T21" fmla="*/ 38 h 128"/>
                <a:gd name="T22" fmla="*/ 72 w 90"/>
                <a:gd name="T23" fmla="*/ 40 h 128"/>
                <a:gd name="T24" fmla="*/ 78 w 90"/>
                <a:gd name="T25" fmla="*/ 42 h 128"/>
                <a:gd name="T26" fmla="*/ 82 w 90"/>
                <a:gd name="T27" fmla="*/ 45 h 128"/>
                <a:gd name="T28" fmla="*/ 84 w 90"/>
                <a:gd name="T29" fmla="*/ 49 h 128"/>
                <a:gd name="T30" fmla="*/ 87 w 90"/>
                <a:gd name="T31" fmla="*/ 53 h 128"/>
                <a:gd name="T32" fmla="*/ 90 w 90"/>
                <a:gd name="T33" fmla="*/ 60 h 128"/>
                <a:gd name="T34" fmla="*/ 90 w 90"/>
                <a:gd name="T35" fmla="*/ 65 h 128"/>
                <a:gd name="T36" fmla="*/ 90 w 90"/>
                <a:gd name="T37" fmla="*/ 65 h 128"/>
                <a:gd name="T38" fmla="*/ 88 w 90"/>
                <a:gd name="T39" fmla="*/ 73 h 128"/>
                <a:gd name="T40" fmla="*/ 87 w 90"/>
                <a:gd name="T41" fmla="*/ 81 h 128"/>
                <a:gd name="T42" fmla="*/ 78 w 90"/>
                <a:gd name="T43" fmla="*/ 128 h 128"/>
                <a:gd name="T44" fmla="*/ 61 w 90"/>
                <a:gd name="T45" fmla="*/ 128 h 128"/>
                <a:gd name="T46" fmla="*/ 72 w 90"/>
                <a:gd name="T47" fmla="*/ 76 h 128"/>
                <a:gd name="T48" fmla="*/ 72 w 90"/>
                <a:gd name="T49" fmla="*/ 76 h 128"/>
                <a:gd name="T50" fmla="*/ 74 w 90"/>
                <a:gd name="T51" fmla="*/ 68 h 128"/>
                <a:gd name="T52" fmla="*/ 74 w 90"/>
                <a:gd name="T53" fmla="*/ 68 h 128"/>
                <a:gd name="T54" fmla="*/ 72 w 90"/>
                <a:gd name="T55" fmla="*/ 61 h 128"/>
                <a:gd name="T56" fmla="*/ 70 w 90"/>
                <a:gd name="T57" fmla="*/ 56 h 128"/>
                <a:gd name="T58" fmla="*/ 64 w 90"/>
                <a:gd name="T59" fmla="*/ 53 h 128"/>
                <a:gd name="T60" fmla="*/ 57 w 90"/>
                <a:gd name="T61" fmla="*/ 52 h 128"/>
                <a:gd name="T62" fmla="*/ 57 w 90"/>
                <a:gd name="T63" fmla="*/ 52 h 128"/>
                <a:gd name="T64" fmla="*/ 51 w 90"/>
                <a:gd name="T65" fmla="*/ 52 h 128"/>
                <a:gd name="T66" fmla="*/ 44 w 90"/>
                <a:gd name="T67" fmla="*/ 54 h 128"/>
                <a:gd name="T68" fmla="*/ 39 w 90"/>
                <a:gd name="T69" fmla="*/ 58 h 128"/>
                <a:gd name="T70" fmla="*/ 35 w 90"/>
                <a:gd name="T71" fmla="*/ 64 h 128"/>
                <a:gd name="T72" fmla="*/ 31 w 90"/>
                <a:gd name="T73" fmla="*/ 69 h 128"/>
                <a:gd name="T74" fmla="*/ 28 w 90"/>
                <a:gd name="T75" fmla="*/ 75 h 128"/>
                <a:gd name="T76" fmla="*/ 25 w 90"/>
                <a:gd name="T77" fmla="*/ 84 h 128"/>
                <a:gd name="T78" fmla="*/ 16 w 90"/>
                <a:gd name="T79" fmla="*/ 128 h 128"/>
                <a:gd name="T80" fmla="*/ 0 w 90"/>
                <a:gd name="T81" fmla="*/ 128 h 128"/>
                <a:gd name="T82" fmla="*/ 27 w 90"/>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8">
                  <a:moveTo>
                    <a:pt x="27" y="0"/>
                  </a:moveTo>
                  <a:lnTo>
                    <a:pt x="43" y="0"/>
                  </a:lnTo>
                  <a:lnTo>
                    <a:pt x="32" y="52"/>
                  </a:lnTo>
                  <a:lnTo>
                    <a:pt x="32" y="52"/>
                  </a:lnTo>
                  <a:lnTo>
                    <a:pt x="32" y="52"/>
                  </a:lnTo>
                  <a:lnTo>
                    <a:pt x="37" y="45"/>
                  </a:lnTo>
                  <a:lnTo>
                    <a:pt x="44" y="41"/>
                  </a:lnTo>
                  <a:lnTo>
                    <a:pt x="52" y="38"/>
                  </a:lnTo>
                  <a:lnTo>
                    <a:pt x="60" y="38"/>
                  </a:lnTo>
                  <a:lnTo>
                    <a:pt x="60" y="38"/>
                  </a:lnTo>
                  <a:lnTo>
                    <a:pt x="67" y="38"/>
                  </a:lnTo>
                  <a:lnTo>
                    <a:pt x="72" y="40"/>
                  </a:lnTo>
                  <a:lnTo>
                    <a:pt x="78" y="42"/>
                  </a:lnTo>
                  <a:lnTo>
                    <a:pt x="82" y="45"/>
                  </a:lnTo>
                  <a:lnTo>
                    <a:pt x="84" y="49"/>
                  </a:lnTo>
                  <a:lnTo>
                    <a:pt x="87" y="53"/>
                  </a:lnTo>
                  <a:lnTo>
                    <a:pt x="90" y="60"/>
                  </a:lnTo>
                  <a:lnTo>
                    <a:pt x="90" y="65"/>
                  </a:lnTo>
                  <a:lnTo>
                    <a:pt x="90" y="65"/>
                  </a:lnTo>
                  <a:lnTo>
                    <a:pt x="88" y="73"/>
                  </a:lnTo>
                  <a:lnTo>
                    <a:pt x="87" y="81"/>
                  </a:lnTo>
                  <a:lnTo>
                    <a:pt x="78" y="128"/>
                  </a:lnTo>
                  <a:lnTo>
                    <a:pt x="61" y="128"/>
                  </a:lnTo>
                  <a:lnTo>
                    <a:pt x="72" y="76"/>
                  </a:lnTo>
                  <a:lnTo>
                    <a:pt x="72" y="76"/>
                  </a:lnTo>
                  <a:lnTo>
                    <a:pt x="74" y="68"/>
                  </a:lnTo>
                  <a:lnTo>
                    <a:pt x="74" y="68"/>
                  </a:lnTo>
                  <a:lnTo>
                    <a:pt x="72" y="61"/>
                  </a:lnTo>
                  <a:lnTo>
                    <a:pt x="70" y="56"/>
                  </a:lnTo>
                  <a:lnTo>
                    <a:pt x="64" y="53"/>
                  </a:lnTo>
                  <a:lnTo>
                    <a:pt x="57" y="52"/>
                  </a:lnTo>
                  <a:lnTo>
                    <a:pt x="57" y="52"/>
                  </a:lnTo>
                  <a:lnTo>
                    <a:pt x="51" y="52"/>
                  </a:lnTo>
                  <a:lnTo>
                    <a:pt x="44" y="54"/>
                  </a:lnTo>
                  <a:lnTo>
                    <a:pt x="39" y="58"/>
                  </a:lnTo>
                  <a:lnTo>
                    <a:pt x="35" y="64"/>
                  </a:lnTo>
                  <a:lnTo>
                    <a:pt x="31" y="69"/>
                  </a:lnTo>
                  <a:lnTo>
                    <a:pt x="28" y="75"/>
                  </a:lnTo>
                  <a:lnTo>
                    <a:pt x="25" y="84"/>
                  </a:lnTo>
                  <a:lnTo>
                    <a:pt x="16" y="128"/>
                  </a:lnTo>
                  <a:lnTo>
                    <a:pt x="0" y="12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3">
              <a:extLst>
                <a:ext uri="{FF2B5EF4-FFF2-40B4-BE49-F238E27FC236}">
                  <a16:creationId xmlns="" xmlns:a16="http://schemas.microsoft.com/office/drawing/2014/main" id="{E3252C0D-ECA9-42DD-ACC1-C7A6A6A37DE4}"/>
                </a:ext>
              </a:extLst>
            </p:cNvPr>
            <p:cNvSpPr>
              <a:spLocks noEditPoints="1"/>
            </p:cNvSpPr>
            <p:nvPr userDrawn="1"/>
          </p:nvSpPr>
          <p:spPr bwMode="auto">
            <a:xfrm>
              <a:off x="2440" y="3239"/>
              <a:ext cx="82" cy="91"/>
            </a:xfrm>
            <a:custGeom>
              <a:avLst/>
              <a:gdLst>
                <a:gd name="T0" fmla="*/ 67 w 82"/>
                <a:gd name="T1" fmla="*/ 89 h 91"/>
                <a:gd name="T2" fmla="*/ 40 w 82"/>
                <a:gd name="T3" fmla="*/ 91 h 91"/>
                <a:gd name="T4" fmla="*/ 32 w 82"/>
                <a:gd name="T5" fmla="*/ 91 h 91"/>
                <a:gd name="T6" fmla="*/ 19 w 82"/>
                <a:gd name="T7" fmla="*/ 87 h 91"/>
                <a:gd name="T8" fmla="*/ 7 w 82"/>
                <a:gd name="T9" fmla="*/ 78 h 91"/>
                <a:gd name="T10" fmla="*/ 1 w 82"/>
                <a:gd name="T11" fmla="*/ 63 h 91"/>
                <a:gd name="T12" fmla="*/ 0 w 82"/>
                <a:gd name="T13" fmla="*/ 53 h 91"/>
                <a:gd name="T14" fmla="*/ 3 w 82"/>
                <a:gd name="T15" fmla="*/ 34 h 91"/>
                <a:gd name="T16" fmla="*/ 12 w 82"/>
                <a:gd name="T17" fmla="*/ 18 h 91"/>
                <a:gd name="T18" fmla="*/ 28 w 82"/>
                <a:gd name="T19" fmla="*/ 4 h 91"/>
                <a:gd name="T20" fmla="*/ 48 w 82"/>
                <a:gd name="T21" fmla="*/ 0 h 91"/>
                <a:gd name="T22" fmla="*/ 55 w 82"/>
                <a:gd name="T23" fmla="*/ 0 h 91"/>
                <a:gd name="T24" fmla="*/ 69 w 82"/>
                <a:gd name="T25" fmla="*/ 6 h 91"/>
                <a:gd name="T26" fmla="*/ 77 w 82"/>
                <a:gd name="T27" fmla="*/ 14 h 91"/>
                <a:gd name="T28" fmla="*/ 81 w 82"/>
                <a:gd name="T29" fmla="*/ 26 h 91"/>
                <a:gd name="T30" fmla="*/ 82 w 82"/>
                <a:gd name="T31" fmla="*/ 34 h 91"/>
                <a:gd name="T32" fmla="*/ 79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4 w 82"/>
                <a:gd name="T45" fmla="*/ 79 h 91"/>
                <a:gd name="T46" fmla="*/ 70 w 82"/>
                <a:gd name="T47" fmla="*/ 74 h 91"/>
                <a:gd name="T48" fmla="*/ 64 w 82"/>
                <a:gd name="T49" fmla="*/ 38 h 91"/>
                <a:gd name="T50" fmla="*/ 64 w 82"/>
                <a:gd name="T51" fmla="*/ 31 h 91"/>
                <a:gd name="T52" fmla="*/ 64 w 82"/>
                <a:gd name="T53" fmla="*/ 24 h 91"/>
                <a:gd name="T54" fmla="*/ 55 w 82"/>
                <a:gd name="T55" fmla="*/ 15 h 91"/>
                <a:gd name="T56" fmla="*/ 47 w 82"/>
                <a:gd name="T57" fmla="*/ 14 h 91"/>
                <a:gd name="T58" fmla="*/ 38 w 82"/>
                <a:gd name="T59" fmla="*/ 15 h 91"/>
                <a:gd name="T60" fmla="*/ 30 w 82"/>
                <a:gd name="T61" fmla="*/ 20 h 91"/>
                <a:gd name="T62" fmla="*/ 20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7" y="89"/>
                  </a:moveTo>
                  <a:lnTo>
                    <a:pt x="67" y="89"/>
                  </a:lnTo>
                  <a:lnTo>
                    <a:pt x="54" y="91"/>
                  </a:lnTo>
                  <a:lnTo>
                    <a:pt x="40" y="91"/>
                  </a:lnTo>
                  <a:lnTo>
                    <a:pt x="40" y="91"/>
                  </a:lnTo>
                  <a:lnTo>
                    <a:pt x="32" y="91"/>
                  </a:lnTo>
                  <a:lnTo>
                    <a:pt x="26" y="90"/>
                  </a:lnTo>
                  <a:lnTo>
                    <a:pt x="19" y="87"/>
                  </a:lnTo>
                  <a:lnTo>
                    <a:pt x="12" y="83"/>
                  </a:lnTo>
                  <a:lnTo>
                    <a:pt x="7" y="78"/>
                  </a:lnTo>
                  <a:lnTo>
                    <a:pt x="4" y="71"/>
                  </a:lnTo>
                  <a:lnTo>
                    <a:pt x="1" y="63"/>
                  </a:lnTo>
                  <a:lnTo>
                    <a:pt x="0" y="53"/>
                  </a:lnTo>
                  <a:lnTo>
                    <a:pt x="0" y="53"/>
                  </a:lnTo>
                  <a:lnTo>
                    <a:pt x="1" y="43"/>
                  </a:lnTo>
                  <a:lnTo>
                    <a:pt x="3" y="34"/>
                  </a:lnTo>
                  <a:lnTo>
                    <a:pt x="7" y="26"/>
                  </a:lnTo>
                  <a:lnTo>
                    <a:pt x="12" y="18"/>
                  </a:lnTo>
                  <a:lnTo>
                    <a:pt x="19" y="10"/>
                  </a:lnTo>
                  <a:lnTo>
                    <a:pt x="28" y="4"/>
                  </a:lnTo>
                  <a:lnTo>
                    <a:pt x="38" y="2"/>
                  </a:lnTo>
                  <a:lnTo>
                    <a:pt x="48" y="0"/>
                  </a:lnTo>
                  <a:lnTo>
                    <a:pt x="48" y="0"/>
                  </a:lnTo>
                  <a:lnTo>
                    <a:pt x="55" y="0"/>
                  </a:lnTo>
                  <a:lnTo>
                    <a:pt x="62" y="3"/>
                  </a:lnTo>
                  <a:lnTo>
                    <a:pt x="69" y="6"/>
                  </a:lnTo>
                  <a:lnTo>
                    <a:pt x="73" y="10"/>
                  </a:lnTo>
                  <a:lnTo>
                    <a:pt x="77" y="14"/>
                  </a:lnTo>
                  <a:lnTo>
                    <a:pt x="79" y="19"/>
                  </a:lnTo>
                  <a:lnTo>
                    <a:pt x="81" y="26"/>
                  </a:lnTo>
                  <a:lnTo>
                    <a:pt x="82" y="34"/>
                  </a:lnTo>
                  <a:lnTo>
                    <a:pt x="82" y="34"/>
                  </a:lnTo>
                  <a:lnTo>
                    <a:pt x="81" y="42"/>
                  </a:lnTo>
                  <a:lnTo>
                    <a:pt x="79" y="50"/>
                  </a:lnTo>
                  <a:lnTo>
                    <a:pt x="18" y="50"/>
                  </a:lnTo>
                  <a:lnTo>
                    <a:pt x="18" y="50"/>
                  </a:lnTo>
                  <a:lnTo>
                    <a:pt x="18" y="55"/>
                  </a:lnTo>
                  <a:lnTo>
                    <a:pt x="18" y="55"/>
                  </a:lnTo>
                  <a:lnTo>
                    <a:pt x="18" y="62"/>
                  </a:lnTo>
                  <a:lnTo>
                    <a:pt x="19" y="67"/>
                  </a:lnTo>
                  <a:lnTo>
                    <a:pt x="22" y="71"/>
                  </a:lnTo>
                  <a:lnTo>
                    <a:pt x="26" y="74"/>
                  </a:lnTo>
                  <a:lnTo>
                    <a:pt x="30" y="77"/>
                  </a:lnTo>
                  <a:lnTo>
                    <a:pt x="34" y="78"/>
                  </a:lnTo>
                  <a:lnTo>
                    <a:pt x="44" y="79"/>
                  </a:lnTo>
                  <a:lnTo>
                    <a:pt x="44" y="79"/>
                  </a:lnTo>
                  <a:lnTo>
                    <a:pt x="56" y="78"/>
                  </a:lnTo>
                  <a:lnTo>
                    <a:pt x="70" y="74"/>
                  </a:lnTo>
                  <a:lnTo>
                    <a:pt x="67" y="89"/>
                  </a:lnTo>
                  <a:close/>
                  <a:moveTo>
                    <a:pt x="64" y="38"/>
                  </a:moveTo>
                  <a:lnTo>
                    <a:pt x="64" y="38"/>
                  </a:lnTo>
                  <a:lnTo>
                    <a:pt x="64" y="31"/>
                  </a:lnTo>
                  <a:lnTo>
                    <a:pt x="64" y="31"/>
                  </a:lnTo>
                  <a:lnTo>
                    <a:pt x="64" y="24"/>
                  </a:lnTo>
                  <a:lnTo>
                    <a:pt x="60" y="18"/>
                  </a:lnTo>
                  <a:lnTo>
                    <a:pt x="55" y="15"/>
                  </a:lnTo>
                  <a:lnTo>
                    <a:pt x="47" y="14"/>
                  </a:lnTo>
                  <a:lnTo>
                    <a:pt x="47" y="14"/>
                  </a:lnTo>
                  <a:lnTo>
                    <a:pt x="42" y="14"/>
                  </a:lnTo>
                  <a:lnTo>
                    <a:pt x="38" y="15"/>
                  </a:lnTo>
                  <a:lnTo>
                    <a:pt x="34" y="18"/>
                  </a:lnTo>
                  <a:lnTo>
                    <a:pt x="30" y="20"/>
                  </a:lnTo>
                  <a:lnTo>
                    <a:pt x="23" y="29"/>
                  </a:lnTo>
                  <a:lnTo>
                    <a:pt x="20"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4">
              <a:extLst>
                <a:ext uri="{FF2B5EF4-FFF2-40B4-BE49-F238E27FC236}">
                  <a16:creationId xmlns="" xmlns:a16="http://schemas.microsoft.com/office/drawing/2014/main" id="{72AAA162-104B-421A-B9E0-1157279798C3}"/>
                </a:ext>
              </a:extLst>
            </p:cNvPr>
            <p:cNvSpPr>
              <a:spLocks noEditPoints="1"/>
            </p:cNvSpPr>
            <p:nvPr userDrawn="1"/>
          </p:nvSpPr>
          <p:spPr bwMode="auto">
            <a:xfrm>
              <a:off x="2533" y="3239"/>
              <a:ext cx="79" cy="91"/>
            </a:xfrm>
            <a:custGeom>
              <a:avLst/>
              <a:gdLst>
                <a:gd name="T0" fmla="*/ 20 w 79"/>
                <a:gd name="T1" fmla="*/ 4 h 91"/>
                <a:gd name="T2" fmla="*/ 44 w 79"/>
                <a:gd name="T3" fmla="*/ 0 h 91"/>
                <a:gd name="T4" fmla="*/ 57 w 79"/>
                <a:gd name="T5" fmla="*/ 2 h 91"/>
                <a:gd name="T6" fmla="*/ 68 w 79"/>
                <a:gd name="T7" fmla="*/ 6 h 91"/>
                <a:gd name="T8" fmla="*/ 76 w 79"/>
                <a:gd name="T9" fmla="*/ 15 h 91"/>
                <a:gd name="T10" fmla="*/ 79 w 79"/>
                <a:gd name="T11" fmla="*/ 29 h 91"/>
                <a:gd name="T12" fmla="*/ 77 w 79"/>
                <a:gd name="T13" fmla="*/ 42 h 91"/>
                <a:gd name="T14" fmla="*/ 72 w 79"/>
                <a:gd name="T15" fmla="*/ 66 h 91"/>
                <a:gd name="T16" fmla="*/ 53 w 79"/>
                <a:gd name="T17" fmla="*/ 90 h 91"/>
                <a:gd name="T18" fmla="*/ 56 w 79"/>
                <a:gd name="T19" fmla="*/ 75 h 91"/>
                <a:gd name="T20" fmla="*/ 56 w 79"/>
                <a:gd name="T21" fmla="*/ 75 h 91"/>
                <a:gd name="T22" fmla="*/ 44 w 79"/>
                <a:gd name="T23" fmla="*/ 87 h 91"/>
                <a:gd name="T24" fmla="*/ 28 w 79"/>
                <a:gd name="T25" fmla="*/ 91 h 91"/>
                <a:gd name="T26" fmla="*/ 17 w 79"/>
                <a:gd name="T27" fmla="*/ 90 h 91"/>
                <a:gd name="T28" fmla="*/ 8 w 79"/>
                <a:gd name="T29" fmla="*/ 86 h 91"/>
                <a:gd name="T30" fmla="*/ 1 w 79"/>
                <a:gd name="T31" fmla="*/ 78 h 91"/>
                <a:gd name="T32" fmla="*/ 0 w 79"/>
                <a:gd name="T33" fmla="*/ 67 h 91"/>
                <a:gd name="T34" fmla="*/ 1 w 79"/>
                <a:gd name="T35" fmla="*/ 59 h 91"/>
                <a:gd name="T36" fmla="*/ 8 w 79"/>
                <a:gd name="T37" fmla="*/ 47 h 91"/>
                <a:gd name="T38" fmla="*/ 22 w 79"/>
                <a:gd name="T39" fmla="*/ 39 h 91"/>
                <a:gd name="T40" fmla="*/ 41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7 w 79"/>
                <a:gd name="T55" fmla="*/ 14 h 91"/>
                <a:gd name="T56" fmla="*/ 22 w 79"/>
                <a:gd name="T57" fmla="*/ 18 h 91"/>
                <a:gd name="T58" fmla="*/ 20 w 79"/>
                <a:gd name="T59" fmla="*/ 4 h 91"/>
                <a:gd name="T60" fmla="*/ 47 w 79"/>
                <a:gd name="T61" fmla="*/ 47 h 91"/>
                <a:gd name="T62" fmla="*/ 37 w 79"/>
                <a:gd name="T63" fmla="*/ 49 h 91"/>
                <a:gd name="T64" fmla="*/ 22 w 79"/>
                <a:gd name="T65" fmla="*/ 54 h 91"/>
                <a:gd name="T66" fmla="*/ 17 w 79"/>
                <a:gd name="T67" fmla="*/ 62 h 91"/>
                <a:gd name="T68" fmla="*/ 17 w 79"/>
                <a:gd name="T69" fmla="*/ 67 h 91"/>
                <a:gd name="T70" fmla="*/ 21 w 79"/>
                <a:gd name="T71" fmla="*/ 75 h 91"/>
                <a:gd name="T72" fmla="*/ 31 w 79"/>
                <a:gd name="T73" fmla="*/ 79 h 91"/>
                <a:gd name="T74" fmla="*/ 37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3" y="2"/>
                  </a:lnTo>
                  <a:lnTo>
                    <a:pt x="44" y="0"/>
                  </a:lnTo>
                  <a:lnTo>
                    <a:pt x="44" y="0"/>
                  </a:lnTo>
                  <a:lnTo>
                    <a:pt x="57" y="2"/>
                  </a:lnTo>
                  <a:lnTo>
                    <a:pt x="63" y="3"/>
                  </a:lnTo>
                  <a:lnTo>
                    <a:pt x="68" y="6"/>
                  </a:lnTo>
                  <a:lnTo>
                    <a:pt x="73" y="10"/>
                  </a:lnTo>
                  <a:lnTo>
                    <a:pt x="76" y="15"/>
                  </a:lnTo>
                  <a:lnTo>
                    <a:pt x="79" y="20"/>
                  </a:lnTo>
                  <a:lnTo>
                    <a:pt x="79" y="29"/>
                  </a:lnTo>
                  <a:lnTo>
                    <a:pt x="79" y="29"/>
                  </a:lnTo>
                  <a:lnTo>
                    <a:pt x="77" y="42"/>
                  </a:lnTo>
                  <a:lnTo>
                    <a:pt x="77" y="42"/>
                  </a:lnTo>
                  <a:lnTo>
                    <a:pt x="72" y="66"/>
                  </a:lnTo>
                  <a:lnTo>
                    <a:pt x="68" y="90"/>
                  </a:lnTo>
                  <a:lnTo>
                    <a:pt x="53" y="90"/>
                  </a:lnTo>
                  <a:lnTo>
                    <a:pt x="53" y="90"/>
                  </a:lnTo>
                  <a:lnTo>
                    <a:pt x="56" y="75"/>
                  </a:lnTo>
                  <a:lnTo>
                    <a:pt x="56" y="75"/>
                  </a:lnTo>
                  <a:lnTo>
                    <a:pt x="56" y="75"/>
                  </a:lnTo>
                  <a:lnTo>
                    <a:pt x="51" y="82"/>
                  </a:lnTo>
                  <a:lnTo>
                    <a:pt x="44" y="87"/>
                  </a:lnTo>
                  <a:lnTo>
                    <a:pt x="36" y="91"/>
                  </a:lnTo>
                  <a:lnTo>
                    <a:pt x="28" y="91"/>
                  </a:lnTo>
                  <a:lnTo>
                    <a:pt x="28" y="91"/>
                  </a:lnTo>
                  <a:lnTo>
                    <a:pt x="17" y="90"/>
                  </a:lnTo>
                  <a:lnTo>
                    <a:pt x="12" y="89"/>
                  </a:lnTo>
                  <a:lnTo>
                    <a:pt x="8" y="86"/>
                  </a:lnTo>
                  <a:lnTo>
                    <a:pt x="4" y="82"/>
                  </a:lnTo>
                  <a:lnTo>
                    <a:pt x="1" y="78"/>
                  </a:lnTo>
                  <a:lnTo>
                    <a:pt x="0" y="74"/>
                  </a:lnTo>
                  <a:lnTo>
                    <a:pt x="0" y="67"/>
                  </a:lnTo>
                  <a:lnTo>
                    <a:pt x="0" y="67"/>
                  </a:lnTo>
                  <a:lnTo>
                    <a:pt x="1" y="59"/>
                  </a:lnTo>
                  <a:lnTo>
                    <a:pt x="4" y="53"/>
                  </a:lnTo>
                  <a:lnTo>
                    <a:pt x="8" y="47"/>
                  </a:lnTo>
                  <a:lnTo>
                    <a:pt x="14" y="42"/>
                  </a:lnTo>
                  <a:lnTo>
                    <a:pt x="22" y="39"/>
                  </a:lnTo>
                  <a:lnTo>
                    <a:pt x="31" y="38"/>
                  </a:lnTo>
                  <a:lnTo>
                    <a:pt x="41" y="37"/>
                  </a:lnTo>
                  <a:lnTo>
                    <a:pt x="52" y="35"/>
                  </a:lnTo>
                  <a:lnTo>
                    <a:pt x="52" y="35"/>
                  </a:lnTo>
                  <a:lnTo>
                    <a:pt x="63" y="37"/>
                  </a:lnTo>
                  <a:lnTo>
                    <a:pt x="63" y="37"/>
                  </a:lnTo>
                  <a:lnTo>
                    <a:pt x="64" y="31"/>
                  </a:lnTo>
                  <a:lnTo>
                    <a:pt x="64" y="31"/>
                  </a:lnTo>
                  <a:lnTo>
                    <a:pt x="64" y="26"/>
                  </a:lnTo>
                  <a:lnTo>
                    <a:pt x="63" y="23"/>
                  </a:lnTo>
                  <a:lnTo>
                    <a:pt x="61" y="19"/>
                  </a:lnTo>
                  <a:lnTo>
                    <a:pt x="59" y="18"/>
                  </a:lnTo>
                  <a:lnTo>
                    <a:pt x="52" y="14"/>
                  </a:lnTo>
                  <a:lnTo>
                    <a:pt x="44" y="14"/>
                  </a:lnTo>
                  <a:lnTo>
                    <a:pt x="44" y="14"/>
                  </a:lnTo>
                  <a:lnTo>
                    <a:pt x="37" y="14"/>
                  </a:lnTo>
                  <a:lnTo>
                    <a:pt x="29" y="15"/>
                  </a:lnTo>
                  <a:lnTo>
                    <a:pt x="22" y="18"/>
                  </a:lnTo>
                  <a:lnTo>
                    <a:pt x="17" y="20"/>
                  </a:lnTo>
                  <a:lnTo>
                    <a:pt x="20" y="4"/>
                  </a:lnTo>
                  <a:close/>
                  <a:moveTo>
                    <a:pt x="60" y="47"/>
                  </a:moveTo>
                  <a:lnTo>
                    <a:pt x="47" y="47"/>
                  </a:lnTo>
                  <a:lnTo>
                    <a:pt x="47" y="47"/>
                  </a:lnTo>
                  <a:lnTo>
                    <a:pt x="37" y="49"/>
                  </a:lnTo>
                  <a:lnTo>
                    <a:pt x="28" y="51"/>
                  </a:lnTo>
                  <a:lnTo>
                    <a:pt x="22" y="54"/>
                  </a:lnTo>
                  <a:lnTo>
                    <a:pt x="20" y="58"/>
                  </a:lnTo>
                  <a:lnTo>
                    <a:pt x="17" y="62"/>
                  </a:lnTo>
                  <a:lnTo>
                    <a:pt x="17" y="67"/>
                  </a:lnTo>
                  <a:lnTo>
                    <a:pt x="17" y="67"/>
                  </a:lnTo>
                  <a:lnTo>
                    <a:pt x="17" y="73"/>
                  </a:lnTo>
                  <a:lnTo>
                    <a:pt x="21" y="75"/>
                  </a:lnTo>
                  <a:lnTo>
                    <a:pt x="25" y="78"/>
                  </a:lnTo>
                  <a:lnTo>
                    <a:pt x="31" y="79"/>
                  </a:lnTo>
                  <a:lnTo>
                    <a:pt x="31" y="79"/>
                  </a:lnTo>
                  <a:lnTo>
                    <a:pt x="37" y="78"/>
                  </a:lnTo>
                  <a:lnTo>
                    <a:pt x="43" y="77"/>
                  </a:lnTo>
                  <a:lnTo>
                    <a:pt x="47" y="73"/>
                  </a:lnTo>
                  <a:lnTo>
                    <a:pt x="51" y="69"/>
                  </a:lnTo>
                  <a:lnTo>
                    <a:pt x="55" y="65"/>
                  </a:lnTo>
                  <a:lnTo>
                    <a:pt x="57"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5">
              <a:extLst>
                <a:ext uri="{FF2B5EF4-FFF2-40B4-BE49-F238E27FC236}">
                  <a16:creationId xmlns="" xmlns:a16="http://schemas.microsoft.com/office/drawing/2014/main" id="{DCBA8A34-8C7A-4B27-B3DD-3EBABCE60796}"/>
                </a:ext>
              </a:extLst>
            </p:cNvPr>
            <p:cNvSpPr>
              <a:spLocks/>
            </p:cNvSpPr>
            <p:nvPr userDrawn="1"/>
          </p:nvSpPr>
          <p:spPr bwMode="auto">
            <a:xfrm>
              <a:off x="2629" y="3239"/>
              <a:ext cx="69" cy="90"/>
            </a:xfrm>
            <a:custGeom>
              <a:avLst/>
              <a:gdLst>
                <a:gd name="T0" fmla="*/ 16 w 69"/>
                <a:gd name="T1" fmla="*/ 15 h 90"/>
                <a:gd name="T2" fmla="*/ 16 w 69"/>
                <a:gd name="T3" fmla="*/ 15 h 90"/>
                <a:gd name="T4" fmla="*/ 19 w 69"/>
                <a:gd name="T5" fmla="*/ 2 h 90"/>
                <a:gd name="T6" fmla="*/ 34 w 69"/>
                <a:gd name="T7" fmla="*/ 2 h 90"/>
                <a:gd name="T8" fmla="*/ 31 w 69"/>
                <a:gd name="T9" fmla="*/ 16 h 90"/>
                <a:gd name="T10" fmla="*/ 31 w 69"/>
                <a:gd name="T11" fmla="*/ 16 h 90"/>
                <a:gd name="T12" fmla="*/ 31 w 69"/>
                <a:gd name="T13" fmla="*/ 16 h 90"/>
                <a:gd name="T14" fmla="*/ 37 w 69"/>
                <a:gd name="T15" fmla="*/ 10 h 90"/>
                <a:gd name="T16" fmla="*/ 42 w 69"/>
                <a:gd name="T17" fmla="*/ 4 h 90"/>
                <a:gd name="T18" fmla="*/ 51 w 69"/>
                <a:gd name="T19" fmla="*/ 2 h 90"/>
                <a:gd name="T20" fmla="*/ 61 w 69"/>
                <a:gd name="T21" fmla="*/ 0 h 90"/>
                <a:gd name="T22" fmla="*/ 61 w 69"/>
                <a:gd name="T23" fmla="*/ 0 h 90"/>
                <a:gd name="T24" fmla="*/ 65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2 w 69"/>
                <a:gd name="T45" fmla="*/ 31 h 90"/>
                <a:gd name="T46" fmla="*/ 30 w 69"/>
                <a:gd name="T47" fmla="*/ 37 h 90"/>
                <a:gd name="T48" fmla="*/ 26 w 69"/>
                <a:gd name="T49" fmla="*/ 47 h 90"/>
                <a:gd name="T50" fmla="*/ 16 w 69"/>
                <a:gd name="T51" fmla="*/ 90 h 90"/>
                <a:gd name="T52" fmla="*/ 0 w 69"/>
                <a:gd name="T53" fmla="*/ 90 h 90"/>
                <a:gd name="T54" fmla="*/ 16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6" y="15"/>
                  </a:moveTo>
                  <a:lnTo>
                    <a:pt x="16" y="15"/>
                  </a:lnTo>
                  <a:lnTo>
                    <a:pt x="19" y="2"/>
                  </a:lnTo>
                  <a:lnTo>
                    <a:pt x="34" y="2"/>
                  </a:lnTo>
                  <a:lnTo>
                    <a:pt x="31" y="16"/>
                  </a:lnTo>
                  <a:lnTo>
                    <a:pt x="31" y="16"/>
                  </a:lnTo>
                  <a:lnTo>
                    <a:pt x="31" y="16"/>
                  </a:lnTo>
                  <a:lnTo>
                    <a:pt x="37" y="10"/>
                  </a:lnTo>
                  <a:lnTo>
                    <a:pt x="42" y="4"/>
                  </a:lnTo>
                  <a:lnTo>
                    <a:pt x="51" y="2"/>
                  </a:lnTo>
                  <a:lnTo>
                    <a:pt x="61" y="0"/>
                  </a:lnTo>
                  <a:lnTo>
                    <a:pt x="61" y="0"/>
                  </a:lnTo>
                  <a:lnTo>
                    <a:pt x="65" y="0"/>
                  </a:lnTo>
                  <a:lnTo>
                    <a:pt x="69" y="2"/>
                  </a:lnTo>
                  <a:lnTo>
                    <a:pt x="65" y="16"/>
                  </a:lnTo>
                  <a:lnTo>
                    <a:pt x="65" y="16"/>
                  </a:lnTo>
                  <a:lnTo>
                    <a:pt x="58" y="14"/>
                  </a:lnTo>
                  <a:lnTo>
                    <a:pt x="58" y="14"/>
                  </a:lnTo>
                  <a:lnTo>
                    <a:pt x="51" y="15"/>
                  </a:lnTo>
                  <a:lnTo>
                    <a:pt x="45" y="18"/>
                  </a:lnTo>
                  <a:lnTo>
                    <a:pt x="39" y="22"/>
                  </a:lnTo>
                  <a:lnTo>
                    <a:pt x="35" y="26"/>
                  </a:lnTo>
                  <a:lnTo>
                    <a:pt x="32" y="31"/>
                  </a:lnTo>
                  <a:lnTo>
                    <a:pt x="30" y="37"/>
                  </a:lnTo>
                  <a:lnTo>
                    <a:pt x="26" y="47"/>
                  </a:lnTo>
                  <a:lnTo>
                    <a:pt x="16"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6">
              <a:extLst>
                <a:ext uri="{FF2B5EF4-FFF2-40B4-BE49-F238E27FC236}">
                  <a16:creationId xmlns="" xmlns:a16="http://schemas.microsoft.com/office/drawing/2014/main" id="{087D2C5E-3E36-4E89-9070-683F3E09F4BC}"/>
                </a:ext>
              </a:extLst>
            </p:cNvPr>
            <p:cNvSpPr>
              <a:spLocks/>
            </p:cNvSpPr>
            <p:nvPr userDrawn="1"/>
          </p:nvSpPr>
          <p:spPr bwMode="auto">
            <a:xfrm>
              <a:off x="2700" y="3215"/>
              <a:ext cx="63" cy="115"/>
            </a:xfrm>
            <a:custGeom>
              <a:avLst/>
              <a:gdLst>
                <a:gd name="T0" fmla="*/ 3 w 63"/>
                <a:gd name="T1" fmla="*/ 26 h 115"/>
                <a:gd name="T2" fmla="*/ 23 w 63"/>
                <a:gd name="T3" fmla="*/ 26 h 115"/>
                <a:gd name="T4" fmla="*/ 27 w 63"/>
                <a:gd name="T5" fmla="*/ 6 h 115"/>
                <a:gd name="T6" fmla="*/ 45 w 63"/>
                <a:gd name="T7" fmla="*/ 0 h 115"/>
                <a:gd name="T8" fmla="*/ 39 w 63"/>
                <a:gd name="T9" fmla="*/ 26 h 115"/>
                <a:gd name="T10" fmla="*/ 63 w 63"/>
                <a:gd name="T11" fmla="*/ 26 h 115"/>
                <a:gd name="T12" fmla="*/ 61 w 63"/>
                <a:gd name="T13" fmla="*/ 39 h 115"/>
                <a:gd name="T14" fmla="*/ 37 w 63"/>
                <a:gd name="T15" fmla="*/ 39 h 115"/>
                <a:gd name="T16" fmla="*/ 29 w 63"/>
                <a:gd name="T17" fmla="*/ 77 h 115"/>
                <a:gd name="T18" fmla="*/ 29 w 63"/>
                <a:gd name="T19" fmla="*/ 77 h 115"/>
                <a:gd name="T20" fmla="*/ 26 w 63"/>
                <a:gd name="T21" fmla="*/ 94 h 115"/>
                <a:gd name="T22" fmla="*/ 26 w 63"/>
                <a:gd name="T23" fmla="*/ 94 h 115"/>
                <a:gd name="T24" fmla="*/ 26 w 63"/>
                <a:gd name="T25" fmla="*/ 98 h 115"/>
                <a:gd name="T26" fmla="*/ 29 w 63"/>
                <a:gd name="T27" fmla="*/ 101 h 115"/>
                <a:gd name="T28" fmla="*/ 33 w 63"/>
                <a:gd name="T29" fmla="*/ 102 h 115"/>
                <a:gd name="T30" fmla="*/ 38 w 63"/>
                <a:gd name="T31" fmla="*/ 103 h 115"/>
                <a:gd name="T32" fmla="*/ 38 w 63"/>
                <a:gd name="T33" fmla="*/ 103 h 115"/>
                <a:gd name="T34" fmla="*/ 43 w 63"/>
                <a:gd name="T35" fmla="*/ 102 h 115"/>
                <a:gd name="T36" fmla="*/ 49 w 63"/>
                <a:gd name="T37" fmla="*/ 101 h 115"/>
                <a:gd name="T38" fmla="*/ 46 w 63"/>
                <a:gd name="T39" fmla="*/ 114 h 115"/>
                <a:gd name="T40" fmla="*/ 46 w 63"/>
                <a:gd name="T41" fmla="*/ 114 h 115"/>
                <a:gd name="T42" fmla="*/ 39 w 63"/>
                <a:gd name="T43" fmla="*/ 115 h 115"/>
                <a:gd name="T44" fmla="*/ 31 w 63"/>
                <a:gd name="T45" fmla="*/ 115 h 115"/>
                <a:gd name="T46" fmla="*/ 31 w 63"/>
                <a:gd name="T47" fmla="*/ 115 h 115"/>
                <a:gd name="T48" fmla="*/ 26 w 63"/>
                <a:gd name="T49" fmla="*/ 115 h 115"/>
                <a:gd name="T50" fmla="*/ 21 w 63"/>
                <a:gd name="T51" fmla="*/ 114 h 115"/>
                <a:gd name="T52" fmla="*/ 18 w 63"/>
                <a:gd name="T53" fmla="*/ 113 h 115"/>
                <a:gd name="T54" fmla="*/ 14 w 63"/>
                <a:gd name="T55" fmla="*/ 110 h 115"/>
                <a:gd name="T56" fmla="*/ 11 w 63"/>
                <a:gd name="T57" fmla="*/ 103 h 115"/>
                <a:gd name="T58" fmla="*/ 10 w 63"/>
                <a:gd name="T59" fmla="*/ 97 h 115"/>
                <a:gd name="T60" fmla="*/ 10 w 63"/>
                <a:gd name="T61" fmla="*/ 97 h 115"/>
                <a:gd name="T62" fmla="*/ 11 w 63"/>
                <a:gd name="T63" fmla="*/ 86 h 115"/>
                <a:gd name="T64" fmla="*/ 12 w 63"/>
                <a:gd name="T65" fmla="*/ 77 h 115"/>
                <a:gd name="T66" fmla="*/ 21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5" y="0"/>
                  </a:lnTo>
                  <a:lnTo>
                    <a:pt x="39" y="26"/>
                  </a:lnTo>
                  <a:lnTo>
                    <a:pt x="63" y="26"/>
                  </a:lnTo>
                  <a:lnTo>
                    <a:pt x="61" y="39"/>
                  </a:lnTo>
                  <a:lnTo>
                    <a:pt x="37" y="39"/>
                  </a:lnTo>
                  <a:lnTo>
                    <a:pt x="29" y="77"/>
                  </a:lnTo>
                  <a:lnTo>
                    <a:pt x="29" y="77"/>
                  </a:lnTo>
                  <a:lnTo>
                    <a:pt x="26" y="94"/>
                  </a:lnTo>
                  <a:lnTo>
                    <a:pt x="26" y="94"/>
                  </a:lnTo>
                  <a:lnTo>
                    <a:pt x="26" y="98"/>
                  </a:lnTo>
                  <a:lnTo>
                    <a:pt x="29" y="101"/>
                  </a:lnTo>
                  <a:lnTo>
                    <a:pt x="33" y="102"/>
                  </a:lnTo>
                  <a:lnTo>
                    <a:pt x="38" y="103"/>
                  </a:lnTo>
                  <a:lnTo>
                    <a:pt x="38" y="103"/>
                  </a:lnTo>
                  <a:lnTo>
                    <a:pt x="43" y="102"/>
                  </a:lnTo>
                  <a:lnTo>
                    <a:pt x="49" y="101"/>
                  </a:lnTo>
                  <a:lnTo>
                    <a:pt x="46" y="114"/>
                  </a:lnTo>
                  <a:lnTo>
                    <a:pt x="46" y="114"/>
                  </a:lnTo>
                  <a:lnTo>
                    <a:pt x="39" y="115"/>
                  </a:lnTo>
                  <a:lnTo>
                    <a:pt x="31" y="115"/>
                  </a:lnTo>
                  <a:lnTo>
                    <a:pt x="31" y="115"/>
                  </a:lnTo>
                  <a:lnTo>
                    <a:pt x="26" y="115"/>
                  </a:lnTo>
                  <a:lnTo>
                    <a:pt x="21" y="114"/>
                  </a:lnTo>
                  <a:lnTo>
                    <a:pt x="18" y="113"/>
                  </a:lnTo>
                  <a:lnTo>
                    <a:pt x="14" y="110"/>
                  </a:lnTo>
                  <a:lnTo>
                    <a:pt x="11" y="103"/>
                  </a:lnTo>
                  <a:lnTo>
                    <a:pt x="10" y="97"/>
                  </a:lnTo>
                  <a:lnTo>
                    <a:pt x="10" y="97"/>
                  </a:lnTo>
                  <a:lnTo>
                    <a:pt x="11" y="86"/>
                  </a:lnTo>
                  <a:lnTo>
                    <a:pt x="12" y="77"/>
                  </a:lnTo>
                  <a:lnTo>
                    <a:pt x="21"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7">
              <a:extLst>
                <a:ext uri="{FF2B5EF4-FFF2-40B4-BE49-F238E27FC236}">
                  <a16:creationId xmlns="" xmlns:a16="http://schemas.microsoft.com/office/drawing/2014/main" id="{E894D561-339E-4910-AA22-3ECC92A18A7C}"/>
                </a:ext>
              </a:extLst>
            </p:cNvPr>
            <p:cNvSpPr>
              <a:spLocks noEditPoints="1"/>
            </p:cNvSpPr>
            <p:nvPr userDrawn="1"/>
          </p:nvSpPr>
          <p:spPr bwMode="auto">
            <a:xfrm>
              <a:off x="2813"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9 w 90"/>
                <a:gd name="T11" fmla="*/ 50 h 91"/>
                <a:gd name="T12" fmla="*/ 82 w 90"/>
                <a:gd name="T13" fmla="*/ 69 h 91"/>
                <a:gd name="T14" fmla="*/ 70 w 90"/>
                <a:gd name="T15" fmla="*/ 83 h 91"/>
                <a:gd name="T16" fmla="*/ 52 w 90"/>
                <a:gd name="T17" fmla="*/ 91 h 91"/>
                <a:gd name="T18" fmla="*/ 40 w 90"/>
                <a:gd name="T19" fmla="*/ 91 h 91"/>
                <a:gd name="T20" fmla="*/ 24 w 90"/>
                <a:gd name="T21" fmla="*/ 90 h 91"/>
                <a:gd name="T22" fmla="*/ 12 w 90"/>
                <a:gd name="T23" fmla="*/ 82 h 91"/>
                <a:gd name="T24" fmla="*/ 4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4 w 90"/>
                <a:gd name="T41" fmla="*/ 75 h 91"/>
                <a:gd name="T42" fmla="*/ 63 w 90"/>
                <a:gd name="T43" fmla="*/ 66 h 91"/>
                <a:gd name="T44" fmla="*/ 70 w 90"/>
                <a:gd name="T45" fmla="*/ 53 h 91"/>
                <a:gd name="T46" fmla="*/ 73 w 90"/>
                <a:gd name="T47" fmla="*/ 38 h 91"/>
                <a:gd name="T48" fmla="*/ 71 w 90"/>
                <a:gd name="T49" fmla="*/ 29 h 91"/>
                <a:gd name="T50" fmla="*/ 67 w 90"/>
                <a:gd name="T51" fmla="*/ 20 h 91"/>
                <a:gd name="T52" fmla="*/ 60 w 90"/>
                <a:gd name="T53" fmla="*/ 15 h 91"/>
                <a:gd name="T54" fmla="*/ 50 w 90"/>
                <a:gd name="T55" fmla="*/ 14 h 91"/>
                <a:gd name="T56" fmla="*/ 43 w 90"/>
                <a:gd name="T57" fmla="*/ 14 h 91"/>
                <a:gd name="T58" fmla="*/ 31 w 90"/>
                <a:gd name="T59" fmla="*/ 22 h 91"/>
                <a:gd name="T60" fmla="*/ 23 w 90"/>
                <a:gd name="T61" fmla="*/ 34 h 91"/>
                <a:gd name="T62" fmla="*/ 19 w 90"/>
                <a:gd name="T63" fmla="*/ 47 h 91"/>
                <a:gd name="T64" fmla="*/ 18 w 90"/>
                <a:gd name="T65" fmla="*/ 54 h 91"/>
                <a:gd name="T66" fmla="*/ 22 w 90"/>
                <a:gd name="T67" fmla="*/ 69 h 91"/>
                <a:gd name="T68" fmla="*/ 27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4" y="6"/>
                  </a:lnTo>
                  <a:lnTo>
                    <a:pt x="79" y="10"/>
                  </a:lnTo>
                  <a:lnTo>
                    <a:pt x="83" y="16"/>
                  </a:lnTo>
                  <a:lnTo>
                    <a:pt x="87" y="22"/>
                  </a:lnTo>
                  <a:lnTo>
                    <a:pt x="89" y="30"/>
                  </a:lnTo>
                  <a:lnTo>
                    <a:pt x="90" y="38"/>
                  </a:lnTo>
                  <a:lnTo>
                    <a:pt x="90" y="38"/>
                  </a:lnTo>
                  <a:lnTo>
                    <a:pt x="89" y="50"/>
                  </a:lnTo>
                  <a:lnTo>
                    <a:pt x="86" y="59"/>
                  </a:lnTo>
                  <a:lnTo>
                    <a:pt x="82" y="69"/>
                  </a:lnTo>
                  <a:lnTo>
                    <a:pt x="77" y="77"/>
                  </a:lnTo>
                  <a:lnTo>
                    <a:pt x="70" y="83"/>
                  </a:lnTo>
                  <a:lnTo>
                    <a:pt x="62" y="87"/>
                  </a:lnTo>
                  <a:lnTo>
                    <a:pt x="52" y="91"/>
                  </a:lnTo>
                  <a:lnTo>
                    <a:pt x="40" y="91"/>
                  </a:lnTo>
                  <a:lnTo>
                    <a:pt x="40" y="91"/>
                  </a:lnTo>
                  <a:lnTo>
                    <a:pt x="32" y="91"/>
                  </a:lnTo>
                  <a:lnTo>
                    <a:pt x="24" y="90"/>
                  </a:lnTo>
                  <a:lnTo>
                    <a:pt x="18" y="86"/>
                  </a:lnTo>
                  <a:lnTo>
                    <a:pt x="12" y="82"/>
                  </a:lnTo>
                  <a:lnTo>
                    <a:pt x="7" y="77"/>
                  </a:lnTo>
                  <a:lnTo>
                    <a:pt x="4" y="70"/>
                  </a:lnTo>
                  <a:lnTo>
                    <a:pt x="1" y="62"/>
                  </a:lnTo>
                  <a:lnTo>
                    <a:pt x="0" y="53"/>
                  </a:lnTo>
                  <a:lnTo>
                    <a:pt x="0" y="53"/>
                  </a:lnTo>
                  <a:lnTo>
                    <a:pt x="1" y="42"/>
                  </a:lnTo>
                  <a:lnTo>
                    <a:pt x="4" y="33"/>
                  </a:lnTo>
                  <a:lnTo>
                    <a:pt x="8" y="23"/>
                  </a:lnTo>
                  <a:lnTo>
                    <a:pt x="14" y="15"/>
                  </a:lnTo>
                  <a:lnTo>
                    <a:pt x="20" y="10"/>
                  </a:lnTo>
                  <a:lnTo>
                    <a:pt x="30" y="4"/>
                  </a:lnTo>
                  <a:lnTo>
                    <a:pt x="39" y="2"/>
                  </a:lnTo>
                  <a:lnTo>
                    <a:pt x="51" y="0"/>
                  </a:lnTo>
                  <a:lnTo>
                    <a:pt x="51" y="0"/>
                  </a:lnTo>
                  <a:close/>
                  <a:moveTo>
                    <a:pt x="40" y="79"/>
                  </a:moveTo>
                  <a:lnTo>
                    <a:pt x="40" y="79"/>
                  </a:lnTo>
                  <a:lnTo>
                    <a:pt x="47" y="78"/>
                  </a:lnTo>
                  <a:lnTo>
                    <a:pt x="54" y="75"/>
                  </a:lnTo>
                  <a:lnTo>
                    <a:pt x="59" y="71"/>
                  </a:lnTo>
                  <a:lnTo>
                    <a:pt x="63" y="66"/>
                  </a:lnTo>
                  <a:lnTo>
                    <a:pt x="67" y="61"/>
                  </a:lnTo>
                  <a:lnTo>
                    <a:pt x="70" y="53"/>
                  </a:lnTo>
                  <a:lnTo>
                    <a:pt x="73" y="46"/>
                  </a:lnTo>
                  <a:lnTo>
                    <a:pt x="73" y="38"/>
                  </a:lnTo>
                  <a:lnTo>
                    <a:pt x="73" y="38"/>
                  </a:lnTo>
                  <a:lnTo>
                    <a:pt x="71" y="29"/>
                  </a:lnTo>
                  <a:lnTo>
                    <a:pt x="70" y="24"/>
                  </a:lnTo>
                  <a:lnTo>
                    <a:pt x="67" y="20"/>
                  </a:lnTo>
                  <a:lnTo>
                    <a:pt x="63" y="18"/>
                  </a:lnTo>
                  <a:lnTo>
                    <a:pt x="60" y="15"/>
                  </a:lnTo>
                  <a:lnTo>
                    <a:pt x="55" y="14"/>
                  </a:lnTo>
                  <a:lnTo>
                    <a:pt x="50" y="14"/>
                  </a:lnTo>
                  <a:lnTo>
                    <a:pt x="50" y="14"/>
                  </a:lnTo>
                  <a:lnTo>
                    <a:pt x="43" y="14"/>
                  </a:lnTo>
                  <a:lnTo>
                    <a:pt x="36" y="16"/>
                  </a:lnTo>
                  <a:lnTo>
                    <a:pt x="31" y="22"/>
                  </a:lnTo>
                  <a:lnTo>
                    <a:pt x="26" y="27"/>
                  </a:lnTo>
                  <a:lnTo>
                    <a:pt x="23" y="34"/>
                  </a:lnTo>
                  <a:lnTo>
                    <a:pt x="20" y="41"/>
                  </a:lnTo>
                  <a:lnTo>
                    <a:pt x="19" y="47"/>
                  </a:lnTo>
                  <a:lnTo>
                    <a:pt x="18" y="54"/>
                  </a:lnTo>
                  <a:lnTo>
                    <a:pt x="18" y="54"/>
                  </a:lnTo>
                  <a:lnTo>
                    <a:pt x="19" y="63"/>
                  </a:lnTo>
                  <a:lnTo>
                    <a:pt x="22" y="69"/>
                  </a:lnTo>
                  <a:lnTo>
                    <a:pt x="23" y="71"/>
                  </a:lnTo>
                  <a:lnTo>
                    <a:pt x="27" y="75"/>
                  </a:lnTo>
                  <a:lnTo>
                    <a:pt x="31"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8">
              <a:extLst>
                <a:ext uri="{FF2B5EF4-FFF2-40B4-BE49-F238E27FC236}">
                  <a16:creationId xmlns="" xmlns:a16="http://schemas.microsoft.com/office/drawing/2014/main" id="{36C41D17-5F88-45AC-A3F8-7252758333C1}"/>
                </a:ext>
              </a:extLst>
            </p:cNvPr>
            <p:cNvSpPr>
              <a:spLocks/>
            </p:cNvSpPr>
            <p:nvPr userDrawn="1"/>
          </p:nvSpPr>
          <p:spPr bwMode="auto">
            <a:xfrm>
              <a:off x="2922" y="3198"/>
              <a:ext cx="72" cy="131"/>
            </a:xfrm>
            <a:custGeom>
              <a:avLst/>
              <a:gdLst>
                <a:gd name="T0" fmla="*/ 20 w 72"/>
                <a:gd name="T1" fmla="*/ 56 h 131"/>
                <a:gd name="T2" fmla="*/ 0 w 72"/>
                <a:gd name="T3" fmla="*/ 56 h 131"/>
                <a:gd name="T4" fmla="*/ 1 w 72"/>
                <a:gd name="T5" fmla="*/ 43 h 131"/>
                <a:gd name="T6" fmla="*/ 23 w 72"/>
                <a:gd name="T7" fmla="*/ 43 h 131"/>
                <a:gd name="T8" fmla="*/ 25 w 72"/>
                <a:gd name="T9" fmla="*/ 35 h 131"/>
                <a:gd name="T10" fmla="*/ 25 w 72"/>
                <a:gd name="T11" fmla="*/ 35 h 131"/>
                <a:gd name="T12" fmla="*/ 28 w 72"/>
                <a:gd name="T13" fmla="*/ 23 h 131"/>
                <a:gd name="T14" fmla="*/ 31 w 72"/>
                <a:gd name="T15" fmla="*/ 17 h 131"/>
                <a:gd name="T16" fmla="*/ 35 w 72"/>
                <a:gd name="T17" fmla="*/ 12 h 131"/>
                <a:gd name="T18" fmla="*/ 39 w 72"/>
                <a:gd name="T19" fmla="*/ 7 h 131"/>
                <a:gd name="T20" fmla="*/ 44 w 72"/>
                <a:gd name="T21" fmla="*/ 4 h 131"/>
                <a:gd name="T22" fmla="*/ 51 w 72"/>
                <a:gd name="T23" fmla="*/ 1 h 131"/>
                <a:gd name="T24" fmla="*/ 60 w 72"/>
                <a:gd name="T25" fmla="*/ 0 h 131"/>
                <a:gd name="T26" fmla="*/ 60 w 72"/>
                <a:gd name="T27" fmla="*/ 0 h 131"/>
                <a:gd name="T28" fmla="*/ 67 w 72"/>
                <a:gd name="T29" fmla="*/ 0 h 131"/>
                <a:gd name="T30" fmla="*/ 72 w 72"/>
                <a:gd name="T31" fmla="*/ 1 h 131"/>
                <a:gd name="T32" fmla="*/ 70 w 72"/>
                <a:gd name="T33" fmla="*/ 15 h 131"/>
                <a:gd name="T34" fmla="*/ 70 w 72"/>
                <a:gd name="T35" fmla="*/ 15 h 131"/>
                <a:gd name="T36" fmla="*/ 61 w 72"/>
                <a:gd name="T37" fmla="*/ 13 h 131"/>
                <a:gd name="T38" fmla="*/ 61 w 72"/>
                <a:gd name="T39" fmla="*/ 13 h 131"/>
                <a:gd name="T40" fmla="*/ 56 w 72"/>
                <a:gd name="T41" fmla="*/ 13 h 131"/>
                <a:gd name="T42" fmla="*/ 52 w 72"/>
                <a:gd name="T43" fmla="*/ 15 h 131"/>
                <a:gd name="T44" fmla="*/ 49 w 72"/>
                <a:gd name="T45" fmla="*/ 17 h 131"/>
                <a:gd name="T46" fmla="*/ 47 w 72"/>
                <a:gd name="T47" fmla="*/ 20 h 131"/>
                <a:gd name="T48" fmla="*/ 43 w 72"/>
                <a:gd name="T49" fmla="*/ 27 h 131"/>
                <a:gd name="T50" fmla="*/ 41 w 72"/>
                <a:gd name="T51" fmla="*/ 35 h 131"/>
                <a:gd name="T52" fmla="*/ 40 w 72"/>
                <a:gd name="T53" fmla="*/ 43 h 131"/>
                <a:gd name="T54" fmla="*/ 63 w 72"/>
                <a:gd name="T55" fmla="*/ 43 h 131"/>
                <a:gd name="T56" fmla="*/ 60 w 72"/>
                <a:gd name="T57" fmla="*/ 56 h 131"/>
                <a:gd name="T58" fmla="*/ 36 w 72"/>
                <a:gd name="T59" fmla="*/ 56 h 131"/>
                <a:gd name="T60" fmla="*/ 20 w 72"/>
                <a:gd name="T61" fmla="*/ 131 h 131"/>
                <a:gd name="T62" fmla="*/ 4 w 72"/>
                <a:gd name="T63" fmla="*/ 131 h 131"/>
                <a:gd name="T64" fmla="*/ 20 w 72"/>
                <a:gd name="T65"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1">
                  <a:moveTo>
                    <a:pt x="20" y="56"/>
                  </a:moveTo>
                  <a:lnTo>
                    <a:pt x="0" y="56"/>
                  </a:lnTo>
                  <a:lnTo>
                    <a:pt x="1" y="43"/>
                  </a:lnTo>
                  <a:lnTo>
                    <a:pt x="23" y="43"/>
                  </a:lnTo>
                  <a:lnTo>
                    <a:pt x="25" y="35"/>
                  </a:lnTo>
                  <a:lnTo>
                    <a:pt x="25" y="35"/>
                  </a:lnTo>
                  <a:lnTo>
                    <a:pt x="28" y="23"/>
                  </a:lnTo>
                  <a:lnTo>
                    <a:pt x="31" y="17"/>
                  </a:lnTo>
                  <a:lnTo>
                    <a:pt x="35" y="12"/>
                  </a:lnTo>
                  <a:lnTo>
                    <a:pt x="39" y="7"/>
                  </a:lnTo>
                  <a:lnTo>
                    <a:pt x="44" y="4"/>
                  </a:lnTo>
                  <a:lnTo>
                    <a:pt x="51" y="1"/>
                  </a:lnTo>
                  <a:lnTo>
                    <a:pt x="60" y="0"/>
                  </a:lnTo>
                  <a:lnTo>
                    <a:pt x="60" y="0"/>
                  </a:lnTo>
                  <a:lnTo>
                    <a:pt x="67" y="0"/>
                  </a:lnTo>
                  <a:lnTo>
                    <a:pt x="72" y="1"/>
                  </a:lnTo>
                  <a:lnTo>
                    <a:pt x="70" y="15"/>
                  </a:lnTo>
                  <a:lnTo>
                    <a:pt x="70" y="15"/>
                  </a:lnTo>
                  <a:lnTo>
                    <a:pt x="61" y="13"/>
                  </a:lnTo>
                  <a:lnTo>
                    <a:pt x="61" y="13"/>
                  </a:lnTo>
                  <a:lnTo>
                    <a:pt x="56" y="13"/>
                  </a:lnTo>
                  <a:lnTo>
                    <a:pt x="52" y="15"/>
                  </a:lnTo>
                  <a:lnTo>
                    <a:pt x="49" y="17"/>
                  </a:lnTo>
                  <a:lnTo>
                    <a:pt x="47" y="20"/>
                  </a:lnTo>
                  <a:lnTo>
                    <a:pt x="43" y="27"/>
                  </a:lnTo>
                  <a:lnTo>
                    <a:pt x="41" y="35"/>
                  </a:lnTo>
                  <a:lnTo>
                    <a:pt x="40" y="43"/>
                  </a:lnTo>
                  <a:lnTo>
                    <a:pt x="63" y="43"/>
                  </a:lnTo>
                  <a:lnTo>
                    <a:pt x="60" y="56"/>
                  </a:lnTo>
                  <a:lnTo>
                    <a:pt x="36" y="56"/>
                  </a:lnTo>
                  <a:lnTo>
                    <a:pt x="20" y="131"/>
                  </a:lnTo>
                  <a:lnTo>
                    <a:pt x="4" y="131"/>
                  </a:ln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29">
              <a:extLst>
                <a:ext uri="{FF2B5EF4-FFF2-40B4-BE49-F238E27FC236}">
                  <a16:creationId xmlns="" xmlns:a16="http://schemas.microsoft.com/office/drawing/2014/main" id="{63A4DF21-3191-41C1-B2DD-B72B8309558D}"/>
                </a:ext>
              </a:extLst>
            </p:cNvPr>
            <p:cNvSpPr>
              <a:spLocks noEditPoints="1"/>
            </p:cNvSpPr>
            <p:nvPr userDrawn="1"/>
          </p:nvSpPr>
          <p:spPr bwMode="auto">
            <a:xfrm>
              <a:off x="3034" y="3239"/>
              <a:ext cx="89" cy="91"/>
            </a:xfrm>
            <a:custGeom>
              <a:avLst/>
              <a:gdLst>
                <a:gd name="T0" fmla="*/ 50 w 89"/>
                <a:gd name="T1" fmla="*/ 0 h 91"/>
                <a:gd name="T2" fmla="*/ 66 w 89"/>
                <a:gd name="T3" fmla="*/ 3 h 91"/>
                <a:gd name="T4" fmla="*/ 78 w 89"/>
                <a:gd name="T5" fmla="*/ 10 h 91"/>
                <a:gd name="T6" fmla="*/ 86 w 89"/>
                <a:gd name="T7" fmla="*/ 22 h 91"/>
                <a:gd name="T8" fmla="*/ 89 w 89"/>
                <a:gd name="T9" fmla="*/ 38 h 91"/>
                <a:gd name="T10" fmla="*/ 88 w 89"/>
                <a:gd name="T11" fmla="*/ 50 h 91"/>
                <a:gd name="T12" fmla="*/ 82 w 89"/>
                <a:gd name="T13" fmla="*/ 69 h 91"/>
                <a:gd name="T14" fmla="*/ 69 w 89"/>
                <a:gd name="T15" fmla="*/ 83 h 91"/>
                <a:gd name="T16" fmla="*/ 51 w 89"/>
                <a:gd name="T17" fmla="*/ 91 h 91"/>
                <a:gd name="T18" fmla="*/ 39 w 89"/>
                <a:gd name="T19" fmla="*/ 91 h 91"/>
                <a:gd name="T20" fmla="*/ 23 w 89"/>
                <a:gd name="T21" fmla="*/ 90 h 91"/>
                <a:gd name="T22" fmla="*/ 11 w 89"/>
                <a:gd name="T23" fmla="*/ 82 h 91"/>
                <a:gd name="T24" fmla="*/ 3 w 89"/>
                <a:gd name="T25" fmla="*/ 70 h 91"/>
                <a:gd name="T26" fmla="*/ 0 w 89"/>
                <a:gd name="T27" fmla="*/ 53 h 91"/>
                <a:gd name="T28" fmla="*/ 0 w 89"/>
                <a:gd name="T29" fmla="*/ 42 h 91"/>
                <a:gd name="T30" fmla="*/ 7 w 89"/>
                <a:gd name="T31" fmla="*/ 23 h 91"/>
                <a:gd name="T32" fmla="*/ 21 w 89"/>
                <a:gd name="T33" fmla="*/ 10 h 91"/>
                <a:gd name="T34" fmla="*/ 38 w 89"/>
                <a:gd name="T35" fmla="*/ 2 h 91"/>
                <a:gd name="T36" fmla="*/ 50 w 89"/>
                <a:gd name="T37" fmla="*/ 0 h 91"/>
                <a:gd name="T38" fmla="*/ 39 w 89"/>
                <a:gd name="T39" fmla="*/ 79 h 91"/>
                <a:gd name="T40" fmla="*/ 53 w 89"/>
                <a:gd name="T41" fmla="*/ 75 h 91"/>
                <a:gd name="T42" fmla="*/ 62 w 89"/>
                <a:gd name="T43" fmla="*/ 66 h 91"/>
                <a:gd name="T44" fmla="*/ 69 w 89"/>
                <a:gd name="T45" fmla="*/ 53 h 91"/>
                <a:gd name="T46" fmla="*/ 72 w 89"/>
                <a:gd name="T47" fmla="*/ 38 h 91"/>
                <a:gd name="T48" fmla="*/ 70 w 89"/>
                <a:gd name="T49" fmla="*/ 29 h 91"/>
                <a:gd name="T50" fmla="*/ 66 w 89"/>
                <a:gd name="T51" fmla="*/ 20 h 91"/>
                <a:gd name="T52" fmla="*/ 60 w 89"/>
                <a:gd name="T53" fmla="*/ 15 h 91"/>
                <a:gd name="T54" fmla="*/ 49 w 89"/>
                <a:gd name="T55" fmla="*/ 14 h 91"/>
                <a:gd name="T56" fmla="*/ 42 w 89"/>
                <a:gd name="T57" fmla="*/ 14 h 91"/>
                <a:gd name="T58" fmla="*/ 30 w 89"/>
                <a:gd name="T59" fmla="*/ 22 h 91"/>
                <a:gd name="T60" fmla="*/ 22 w 89"/>
                <a:gd name="T61" fmla="*/ 34 h 91"/>
                <a:gd name="T62" fmla="*/ 18 w 89"/>
                <a:gd name="T63" fmla="*/ 47 h 91"/>
                <a:gd name="T64" fmla="*/ 17 w 89"/>
                <a:gd name="T65" fmla="*/ 54 h 91"/>
                <a:gd name="T66" fmla="*/ 21 w 89"/>
                <a:gd name="T67" fmla="*/ 69 h 91"/>
                <a:gd name="T68" fmla="*/ 26 w 89"/>
                <a:gd name="T69" fmla="*/ 75 h 91"/>
                <a:gd name="T70" fmla="*/ 34 w 89"/>
                <a:gd name="T71" fmla="*/ 78 h 91"/>
                <a:gd name="T72" fmla="*/ 39 w 89"/>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1">
                  <a:moveTo>
                    <a:pt x="50" y="0"/>
                  </a:moveTo>
                  <a:lnTo>
                    <a:pt x="50" y="0"/>
                  </a:lnTo>
                  <a:lnTo>
                    <a:pt x="58" y="0"/>
                  </a:lnTo>
                  <a:lnTo>
                    <a:pt x="66" y="3"/>
                  </a:lnTo>
                  <a:lnTo>
                    <a:pt x="73" y="6"/>
                  </a:lnTo>
                  <a:lnTo>
                    <a:pt x="78" y="10"/>
                  </a:lnTo>
                  <a:lnTo>
                    <a:pt x="82" y="16"/>
                  </a:lnTo>
                  <a:lnTo>
                    <a:pt x="86" y="22"/>
                  </a:lnTo>
                  <a:lnTo>
                    <a:pt x="88" y="30"/>
                  </a:lnTo>
                  <a:lnTo>
                    <a:pt x="89" y="38"/>
                  </a:lnTo>
                  <a:lnTo>
                    <a:pt x="89" y="38"/>
                  </a:lnTo>
                  <a:lnTo>
                    <a:pt x="88" y="50"/>
                  </a:lnTo>
                  <a:lnTo>
                    <a:pt x="86" y="59"/>
                  </a:lnTo>
                  <a:lnTo>
                    <a:pt x="82" y="69"/>
                  </a:lnTo>
                  <a:lnTo>
                    <a:pt x="76" y="77"/>
                  </a:lnTo>
                  <a:lnTo>
                    <a:pt x="69" y="83"/>
                  </a:lnTo>
                  <a:lnTo>
                    <a:pt x="61" y="87"/>
                  </a:lnTo>
                  <a:lnTo>
                    <a:pt x="51" y="91"/>
                  </a:lnTo>
                  <a:lnTo>
                    <a:pt x="39" y="91"/>
                  </a:lnTo>
                  <a:lnTo>
                    <a:pt x="39" y="91"/>
                  </a:lnTo>
                  <a:lnTo>
                    <a:pt x="31" y="91"/>
                  </a:lnTo>
                  <a:lnTo>
                    <a:pt x="23" y="90"/>
                  </a:lnTo>
                  <a:lnTo>
                    <a:pt x="17" y="86"/>
                  </a:lnTo>
                  <a:lnTo>
                    <a:pt x="11" y="82"/>
                  </a:lnTo>
                  <a:lnTo>
                    <a:pt x="6" y="77"/>
                  </a:lnTo>
                  <a:lnTo>
                    <a:pt x="3" y="70"/>
                  </a:lnTo>
                  <a:lnTo>
                    <a:pt x="0" y="62"/>
                  </a:lnTo>
                  <a:lnTo>
                    <a:pt x="0" y="53"/>
                  </a:lnTo>
                  <a:lnTo>
                    <a:pt x="0" y="53"/>
                  </a:lnTo>
                  <a:lnTo>
                    <a:pt x="0" y="42"/>
                  </a:lnTo>
                  <a:lnTo>
                    <a:pt x="3" y="33"/>
                  </a:lnTo>
                  <a:lnTo>
                    <a:pt x="7" y="23"/>
                  </a:lnTo>
                  <a:lnTo>
                    <a:pt x="13" y="15"/>
                  </a:lnTo>
                  <a:lnTo>
                    <a:pt x="21" y="10"/>
                  </a:lnTo>
                  <a:lnTo>
                    <a:pt x="29" y="4"/>
                  </a:lnTo>
                  <a:lnTo>
                    <a:pt x="38" y="2"/>
                  </a:lnTo>
                  <a:lnTo>
                    <a:pt x="50" y="0"/>
                  </a:lnTo>
                  <a:lnTo>
                    <a:pt x="50" y="0"/>
                  </a:lnTo>
                  <a:close/>
                  <a:moveTo>
                    <a:pt x="39" y="79"/>
                  </a:moveTo>
                  <a:lnTo>
                    <a:pt x="39" y="79"/>
                  </a:lnTo>
                  <a:lnTo>
                    <a:pt x="46" y="78"/>
                  </a:lnTo>
                  <a:lnTo>
                    <a:pt x="53" y="75"/>
                  </a:lnTo>
                  <a:lnTo>
                    <a:pt x="58" y="71"/>
                  </a:lnTo>
                  <a:lnTo>
                    <a:pt x="62" y="66"/>
                  </a:lnTo>
                  <a:lnTo>
                    <a:pt x="66" y="61"/>
                  </a:lnTo>
                  <a:lnTo>
                    <a:pt x="69" y="53"/>
                  </a:lnTo>
                  <a:lnTo>
                    <a:pt x="72" y="46"/>
                  </a:lnTo>
                  <a:lnTo>
                    <a:pt x="72" y="38"/>
                  </a:lnTo>
                  <a:lnTo>
                    <a:pt x="72" y="38"/>
                  </a:lnTo>
                  <a:lnTo>
                    <a:pt x="70" y="29"/>
                  </a:lnTo>
                  <a:lnTo>
                    <a:pt x="69" y="24"/>
                  </a:lnTo>
                  <a:lnTo>
                    <a:pt x="66" y="20"/>
                  </a:lnTo>
                  <a:lnTo>
                    <a:pt x="64" y="18"/>
                  </a:lnTo>
                  <a:lnTo>
                    <a:pt x="60" y="15"/>
                  </a:lnTo>
                  <a:lnTo>
                    <a:pt x="54" y="14"/>
                  </a:lnTo>
                  <a:lnTo>
                    <a:pt x="49" y="14"/>
                  </a:lnTo>
                  <a:lnTo>
                    <a:pt x="49" y="14"/>
                  </a:lnTo>
                  <a:lnTo>
                    <a:pt x="42" y="14"/>
                  </a:lnTo>
                  <a:lnTo>
                    <a:pt x="35" y="16"/>
                  </a:lnTo>
                  <a:lnTo>
                    <a:pt x="30" y="22"/>
                  </a:lnTo>
                  <a:lnTo>
                    <a:pt x="25" y="27"/>
                  </a:lnTo>
                  <a:lnTo>
                    <a:pt x="22" y="34"/>
                  </a:lnTo>
                  <a:lnTo>
                    <a:pt x="19" y="41"/>
                  </a:lnTo>
                  <a:lnTo>
                    <a:pt x="18" y="47"/>
                  </a:lnTo>
                  <a:lnTo>
                    <a:pt x="17" y="54"/>
                  </a:lnTo>
                  <a:lnTo>
                    <a:pt x="17" y="54"/>
                  </a:lnTo>
                  <a:lnTo>
                    <a:pt x="18" y="63"/>
                  </a:lnTo>
                  <a:lnTo>
                    <a:pt x="21" y="69"/>
                  </a:lnTo>
                  <a:lnTo>
                    <a:pt x="23" y="71"/>
                  </a:lnTo>
                  <a:lnTo>
                    <a:pt x="26" y="75"/>
                  </a:lnTo>
                  <a:lnTo>
                    <a:pt x="30" y="77"/>
                  </a:lnTo>
                  <a:lnTo>
                    <a:pt x="34" y="78"/>
                  </a:lnTo>
                  <a:lnTo>
                    <a:pt x="39" y="79"/>
                  </a:lnTo>
                  <a:lnTo>
                    <a:pt x="3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
              <a:extLst>
                <a:ext uri="{FF2B5EF4-FFF2-40B4-BE49-F238E27FC236}">
                  <a16:creationId xmlns="" xmlns:a16="http://schemas.microsoft.com/office/drawing/2014/main" id="{A5F14817-4EE7-4543-81DD-CCA64E877C61}"/>
                </a:ext>
              </a:extLst>
            </p:cNvPr>
            <p:cNvSpPr>
              <a:spLocks/>
            </p:cNvSpPr>
            <p:nvPr userDrawn="1"/>
          </p:nvSpPr>
          <p:spPr bwMode="auto">
            <a:xfrm>
              <a:off x="3142" y="3241"/>
              <a:ext cx="90" cy="89"/>
            </a:xfrm>
            <a:custGeom>
              <a:avLst/>
              <a:gdLst>
                <a:gd name="T0" fmla="*/ 75 w 90"/>
                <a:gd name="T1" fmla="*/ 75 h 89"/>
                <a:gd name="T2" fmla="*/ 75 w 90"/>
                <a:gd name="T3" fmla="*/ 75 h 89"/>
                <a:gd name="T4" fmla="*/ 72 w 90"/>
                <a:gd name="T5" fmla="*/ 88 h 89"/>
                <a:gd name="T6" fmla="*/ 56 w 90"/>
                <a:gd name="T7" fmla="*/ 88 h 89"/>
                <a:gd name="T8" fmla="*/ 60 w 90"/>
                <a:gd name="T9" fmla="*/ 73 h 89"/>
                <a:gd name="T10" fmla="*/ 59 w 90"/>
                <a:gd name="T11" fmla="*/ 73 h 89"/>
                <a:gd name="T12" fmla="*/ 59 w 90"/>
                <a:gd name="T13" fmla="*/ 73 h 89"/>
                <a:gd name="T14" fmla="*/ 55 w 90"/>
                <a:gd name="T15" fmla="*/ 80 h 89"/>
                <a:gd name="T16" fmla="*/ 48 w 90"/>
                <a:gd name="T17" fmla="*/ 85 h 89"/>
                <a:gd name="T18" fmla="*/ 40 w 90"/>
                <a:gd name="T19" fmla="*/ 88 h 89"/>
                <a:gd name="T20" fmla="*/ 29 w 90"/>
                <a:gd name="T21" fmla="*/ 89 h 89"/>
                <a:gd name="T22" fmla="*/ 29 w 90"/>
                <a:gd name="T23" fmla="*/ 89 h 89"/>
                <a:gd name="T24" fmla="*/ 23 w 90"/>
                <a:gd name="T25" fmla="*/ 89 h 89"/>
                <a:gd name="T26" fmla="*/ 17 w 90"/>
                <a:gd name="T27" fmla="*/ 88 h 89"/>
                <a:gd name="T28" fmla="*/ 12 w 90"/>
                <a:gd name="T29" fmla="*/ 87 h 89"/>
                <a:gd name="T30" fmla="*/ 8 w 90"/>
                <a:gd name="T31" fmla="*/ 83 h 89"/>
                <a:gd name="T32" fmla="*/ 5 w 90"/>
                <a:gd name="T33" fmla="*/ 79 h 89"/>
                <a:gd name="T34" fmla="*/ 2 w 90"/>
                <a:gd name="T35" fmla="*/ 75 h 89"/>
                <a:gd name="T36" fmla="*/ 1 w 90"/>
                <a:gd name="T37" fmla="*/ 69 h 89"/>
                <a:gd name="T38" fmla="*/ 0 w 90"/>
                <a:gd name="T39" fmla="*/ 63 h 89"/>
                <a:gd name="T40" fmla="*/ 0 w 90"/>
                <a:gd name="T41" fmla="*/ 63 h 89"/>
                <a:gd name="T42" fmla="*/ 1 w 90"/>
                <a:gd name="T43" fmla="*/ 55 h 89"/>
                <a:gd name="T44" fmla="*/ 2 w 90"/>
                <a:gd name="T45" fmla="*/ 47 h 89"/>
                <a:gd name="T46" fmla="*/ 12 w 90"/>
                <a:gd name="T47" fmla="*/ 0 h 89"/>
                <a:gd name="T48" fmla="*/ 28 w 90"/>
                <a:gd name="T49" fmla="*/ 0 h 89"/>
                <a:gd name="T50" fmla="*/ 17 w 90"/>
                <a:gd name="T51" fmla="*/ 53 h 89"/>
                <a:gd name="T52" fmla="*/ 17 w 90"/>
                <a:gd name="T53" fmla="*/ 53 h 89"/>
                <a:gd name="T54" fmla="*/ 16 w 90"/>
                <a:gd name="T55" fmla="*/ 61 h 89"/>
                <a:gd name="T56" fmla="*/ 16 w 90"/>
                <a:gd name="T57" fmla="*/ 61 h 89"/>
                <a:gd name="T58" fmla="*/ 17 w 90"/>
                <a:gd name="T59" fmla="*/ 67 h 89"/>
                <a:gd name="T60" fmla="*/ 20 w 90"/>
                <a:gd name="T61" fmla="*/ 72 h 89"/>
                <a:gd name="T62" fmla="*/ 25 w 90"/>
                <a:gd name="T63" fmla="*/ 76 h 89"/>
                <a:gd name="T64" fmla="*/ 32 w 90"/>
                <a:gd name="T65" fmla="*/ 77 h 89"/>
                <a:gd name="T66" fmla="*/ 32 w 90"/>
                <a:gd name="T67" fmla="*/ 77 h 89"/>
                <a:gd name="T68" fmla="*/ 39 w 90"/>
                <a:gd name="T69" fmla="*/ 76 h 89"/>
                <a:gd name="T70" fmla="*/ 45 w 90"/>
                <a:gd name="T71" fmla="*/ 73 h 89"/>
                <a:gd name="T72" fmla="*/ 51 w 90"/>
                <a:gd name="T73" fmla="*/ 69 h 89"/>
                <a:gd name="T74" fmla="*/ 55 w 90"/>
                <a:gd name="T75" fmla="*/ 65 h 89"/>
                <a:gd name="T76" fmla="*/ 59 w 90"/>
                <a:gd name="T77" fmla="*/ 60 h 89"/>
                <a:gd name="T78" fmla="*/ 62 w 90"/>
                <a:gd name="T79" fmla="*/ 55 h 89"/>
                <a:gd name="T80" fmla="*/ 64 w 90"/>
                <a:gd name="T81" fmla="*/ 44 h 89"/>
                <a:gd name="T82" fmla="*/ 74 w 90"/>
                <a:gd name="T83" fmla="*/ 0 h 89"/>
                <a:gd name="T84" fmla="*/ 90 w 90"/>
                <a:gd name="T85" fmla="*/ 0 h 89"/>
                <a:gd name="T86" fmla="*/ 75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5" y="75"/>
                  </a:moveTo>
                  <a:lnTo>
                    <a:pt x="75" y="75"/>
                  </a:lnTo>
                  <a:lnTo>
                    <a:pt x="72" y="88"/>
                  </a:lnTo>
                  <a:lnTo>
                    <a:pt x="56" y="88"/>
                  </a:lnTo>
                  <a:lnTo>
                    <a:pt x="60" y="73"/>
                  </a:lnTo>
                  <a:lnTo>
                    <a:pt x="59" y="73"/>
                  </a:lnTo>
                  <a:lnTo>
                    <a:pt x="59" y="73"/>
                  </a:lnTo>
                  <a:lnTo>
                    <a:pt x="55" y="80"/>
                  </a:lnTo>
                  <a:lnTo>
                    <a:pt x="48" y="85"/>
                  </a:lnTo>
                  <a:lnTo>
                    <a:pt x="40" y="88"/>
                  </a:lnTo>
                  <a:lnTo>
                    <a:pt x="29" y="89"/>
                  </a:lnTo>
                  <a:lnTo>
                    <a:pt x="29" y="89"/>
                  </a:lnTo>
                  <a:lnTo>
                    <a:pt x="23" y="89"/>
                  </a:lnTo>
                  <a:lnTo>
                    <a:pt x="17" y="88"/>
                  </a:lnTo>
                  <a:lnTo>
                    <a:pt x="12" y="87"/>
                  </a:lnTo>
                  <a:lnTo>
                    <a:pt x="8" y="83"/>
                  </a:lnTo>
                  <a:lnTo>
                    <a:pt x="5" y="79"/>
                  </a:lnTo>
                  <a:lnTo>
                    <a:pt x="2" y="75"/>
                  </a:lnTo>
                  <a:lnTo>
                    <a:pt x="1" y="69"/>
                  </a:lnTo>
                  <a:lnTo>
                    <a:pt x="0" y="63"/>
                  </a:lnTo>
                  <a:lnTo>
                    <a:pt x="0" y="63"/>
                  </a:lnTo>
                  <a:lnTo>
                    <a:pt x="1" y="55"/>
                  </a:lnTo>
                  <a:lnTo>
                    <a:pt x="2" y="47"/>
                  </a:lnTo>
                  <a:lnTo>
                    <a:pt x="12" y="0"/>
                  </a:lnTo>
                  <a:lnTo>
                    <a:pt x="28" y="0"/>
                  </a:lnTo>
                  <a:lnTo>
                    <a:pt x="17" y="53"/>
                  </a:lnTo>
                  <a:lnTo>
                    <a:pt x="17" y="53"/>
                  </a:lnTo>
                  <a:lnTo>
                    <a:pt x="16" y="61"/>
                  </a:lnTo>
                  <a:lnTo>
                    <a:pt x="16" y="61"/>
                  </a:lnTo>
                  <a:lnTo>
                    <a:pt x="17" y="67"/>
                  </a:lnTo>
                  <a:lnTo>
                    <a:pt x="20" y="72"/>
                  </a:lnTo>
                  <a:lnTo>
                    <a:pt x="25" y="76"/>
                  </a:lnTo>
                  <a:lnTo>
                    <a:pt x="32" y="77"/>
                  </a:lnTo>
                  <a:lnTo>
                    <a:pt x="32" y="77"/>
                  </a:lnTo>
                  <a:lnTo>
                    <a:pt x="39" y="76"/>
                  </a:lnTo>
                  <a:lnTo>
                    <a:pt x="45" y="73"/>
                  </a:lnTo>
                  <a:lnTo>
                    <a:pt x="51" y="69"/>
                  </a:lnTo>
                  <a:lnTo>
                    <a:pt x="55" y="65"/>
                  </a:lnTo>
                  <a:lnTo>
                    <a:pt x="59" y="60"/>
                  </a:lnTo>
                  <a:lnTo>
                    <a:pt x="62" y="55"/>
                  </a:lnTo>
                  <a:lnTo>
                    <a:pt x="64" y="44"/>
                  </a:lnTo>
                  <a:lnTo>
                    <a:pt x="74" y="0"/>
                  </a:lnTo>
                  <a:lnTo>
                    <a:pt x="90" y="0"/>
                  </a:lnTo>
                  <a:lnTo>
                    <a:pt x="75"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1">
              <a:extLst>
                <a:ext uri="{FF2B5EF4-FFF2-40B4-BE49-F238E27FC236}">
                  <a16:creationId xmlns="" xmlns:a16="http://schemas.microsoft.com/office/drawing/2014/main" id="{8C480E1C-9807-49F3-9F97-C96F7638FE4B}"/>
                </a:ext>
              </a:extLst>
            </p:cNvPr>
            <p:cNvSpPr>
              <a:spLocks/>
            </p:cNvSpPr>
            <p:nvPr userDrawn="1"/>
          </p:nvSpPr>
          <p:spPr bwMode="auto">
            <a:xfrm>
              <a:off x="3242" y="3239"/>
              <a:ext cx="69" cy="90"/>
            </a:xfrm>
            <a:custGeom>
              <a:avLst/>
              <a:gdLst>
                <a:gd name="T0" fmla="*/ 15 w 69"/>
                <a:gd name="T1" fmla="*/ 15 h 90"/>
                <a:gd name="T2" fmla="*/ 15 w 69"/>
                <a:gd name="T3" fmla="*/ 15 h 90"/>
                <a:gd name="T4" fmla="*/ 18 w 69"/>
                <a:gd name="T5" fmla="*/ 2 h 90"/>
                <a:gd name="T6" fmla="*/ 33 w 69"/>
                <a:gd name="T7" fmla="*/ 2 h 90"/>
                <a:gd name="T8" fmla="*/ 30 w 69"/>
                <a:gd name="T9" fmla="*/ 16 h 90"/>
                <a:gd name="T10" fmla="*/ 31 w 69"/>
                <a:gd name="T11" fmla="*/ 16 h 90"/>
                <a:gd name="T12" fmla="*/ 31 w 69"/>
                <a:gd name="T13" fmla="*/ 16 h 90"/>
                <a:gd name="T14" fmla="*/ 35 w 69"/>
                <a:gd name="T15" fmla="*/ 10 h 90"/>
                <a:gd name="T16" fmla="*/ 42 w 69"/>
                <a:gd name="T17" fmla="*/ 4 h 90"/>
                <a:gd name="T18" fmla="*/ 50 w 69"/>
                <a:gd name="T19" fmla="*/ 2 h 90"/>
                <a:gd name="T20" fmla="*/ 61 w 69"/>
                <a:gd name="T21" fmla="*/ 0 h 90"/>
                <a:gd name="T22" fmla="*/ 61 w 69"/>
                <a:gd name="T23" fmla="*/ 0 h 90"/>
                <a:gd name="T24" fmla="*/ 64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1 w 69"/>
                <a:gd name="T45" fmla="*/ 31 h 90"/>
                <a:gd name="T46" fmla="*/ 29 w 69"/>
                <a:gd name="T47" fmla="*/ 37 h 90"/>
                <a:gd name="T48" fmla="*/ 26 w 69"/>
                <a:gd name="T49" fmla="*/ 47 h 90"/>
                <a:gd name="T50" fmla="*/ 17 w 69"/>
                <a:gd name="T51" fmla="*/ 90 h 90"/>
                <a:gd name="T52" fmla="*/ 0 w 69"/>
                <a:gd name="T53" fmla="*/ 90 h 90"/>
                <a:gd name="T54" fmla="*/ 15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5" y="15"/>
                  </a:moveTo>
                  <a:lnTo>
                    <a:pt x="15" y="15"/>
                  </a:lnTo>
                  <a:lnTo>
                    <a:pt x="18" y="2"/>
                  </a:lnTo>
                  <a:lnTo>
                    <a:pt x="33" y="2"/>
                  </a:lnTo>
                  <a:lnTo>
                    <a:pt x="30" y="16"/>
                  </a:lnTo>
                  <a:lnTo>
                    <a:pt x="31" y="16"/>
                  </a:lnTo>
                  <a:lnTo>
                    <a:pt x="31" y="16"/>
                  </a:lnTo>
                  <a:lnTo>
                    <a:pt x="35" y="10"/>
                  </a:lnTo>
                  <a:lnTo>
                    <a:pt x="42" y="4"/>
                  </a:lnTo>
                  <a:lnTo>
                    <a:pt x="50" y="2"/>
                  </a:lnTo>
                  <a:lnTo>
                    <a:pt x="61" y="0"/>
                  </a:lnTo>
                  <a:lnTo>
                    <a:pt x="61" y="0"/>
                  </a:lnTo>
                  <a:lnTo>
                    <a:pt x="64" y="0"/>
                  </a:lnTo>
                  <a:lnTo>
                    <a:pt x="69" y="2"/>
                  </a:lnTo>
                  <a:lnTo>
                    <a:pt x="65" y="16"/>
                  </a:lnTo>
                  <a:lnTo>
                    <a:pt x="65" y="16"/>
                  </a:lnTo>
                  <a:lnTo>
                    <a:pt x="58" y="14"/>
                  </a:lnTo>
                  <a:lnTo>
                    <a:pt x="58" y="14"/>
                  </a:lnTo>
                  <a:lnTo>
                    <a:pt x="51" y="15"/>
                  </a:lnTo>
                  <a:lnTo>
                    <a:pt x="45" y="18"/>
                  </a:lnTo>
                  <a:lnTo>
                    <a:pt x="39" y="22"/>
                  </a:lnTo>
                  <a:lnTo>
                    <a:pt x="35" y="26"/>
                  </a:lnTo>
                  <a:lnTo>
                    <a:pt x="31" y="31"/>
                  </a:lnTo>
                  <a:lnTo>
                    <a:pt x="29" y="37"/>
                  </a:lnTo>
                  <a:lnTo>
                    <a:pt x="26" y="47"/>
                  </a:lnTo>
                  <a:lnTo>
                    <a:pt x="17"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32">
              <a:extLst>
                <a:ext uri="{FF2B5EF4-FFF2-40B4-BE49-F238E27FC236}">
                  <a16:creationId xmlns="" xmlns:a16="http://schemas.microsoft.com/office/drawing/2014/main" id="{1A45D6AF-7A91-4185-8392-F1FA64E7F3A9}"/>
                </a:ext>
              </a:extLst>
            </p:cNvPr>
            <p:cNvSpPr>
              <a:spLocks/>
            </p:cNvSpPr>
            <p:nvPr userDrawn="1"/>
          </p:nvSpPr>
          <p:spPr bwMode="auto">
            <a:xfrm>
              <a:off x="3359" y="3239"/>
              <a:ext cx="71" cy="91"/>
            </a:xfrm>
            <a:custGeom>
              <a:avLst/>
              <a:gdLst>
                <a:gd name="T0" fmla="*/ 67 w 71"/>
                <a:gd name="T1" fmla="*/ 18 h 91"/>
                <a:gd name="T2" fmla="*/ 67 w 71"/>
                <a:gd name="T3" fmla="*/ 18 h 91"/>
                <a:gd name="T4" fmla="*/ 59 w 71"/>
                <a:gd name="T5" fmla="*/ 14 h 91"/>
                <a:gd name="T6" fmla="*/ 51 w 71"/>
                <a:gd name="T7" fmla="*/ 14 h 91"/>
                <a:gd name="T8" fmla="*/ 51 w 71"/>
                <a:gd name="T9" fmla="*/ 14 h 91"/>
                <a:gd name="T10" fmla="*/ 44 w 71"/>
                <a:gd name="T11" fmla="*/ 14 h 91"/>
                <a:gd name="T12" fmla="*/ 38 w 71"/>
                <a:gd name="T13" fmla="*/ 16 h 91"/>
                <a:gd name="T14" fmla="*/ 31 w 71"/>
                <a:gd name="T15" fmla="*/ 20 h 91"/>
                <a:gd name="T16" fmla="*/ 27 w 71"/>
                <a:gd name="T17" fmla="*/ 24 h 91"/>
                <a:gd name="T18" fmla="*/ 23 w 71"/>
                <a:gd name="T19" fmla="*/ 31 h 91"/>
                <a:gd name="T20" fmla="*/ 20 w 71"/>
                <a:gd name="T21" fmla="*/ 38 h 91"/>
                <a:gd name="T22" fmla="*/ 18 w 71"/>
                <a:gd name="T23" fmla="*/ 45 h 91"/>
                <a:gd name="T24" fmla="*/ 18 w 71"/>
                <a:gd name="T25" fmla="*/ 53 h 91"/>
                <a:gd name="T26" fmla="*/ 18 w 71"/>
                <a:gd name="T27" fmla="*/ 53 h 91"/>
                <a:gd name="T28" fmla="*/ 18 w 71"/>
                <a:gd name="T29" fmla="*/ 59 h 91"/>
                <a:gd name="T30" fmla="*/ 19 w 71"/>
                <a:gd name="T31" fmla="*/ 63 h 91"/>
                <a:gd name="T32" fmla="*/ 22 w 71"/>
                <a:gd name="T33" fmla="*/ 69 h 91"/>
                <a:gd name="T34" fmla="*/ 24 w 71"/>
                <a:gd name="T35" fmla="*/ 73 h 91"/>
                <a:gd name="T36" fmla="*/ 27 w 71"/>
                <a:gd name="T37" fmla="*/ 75 h 91"/>
                <a:gd name="T38" fmla="*/ 31 w 71"/>
                <a:gd name="T39" fmla="*/ 77 h 91"/>
                <a:gd name="T40" fmla="*/ 36 w 71"/>
                <a:gd name="T41" fmla="*/ 78 h 91"/>
                <a:gd name="T42" fmla="*/ 42 w 71"/>
                <a:gd name="T43" fmla="*/ 79 h 91"/>
                <a:gd name="T44" fmla="*/ 42 w 71"/>
                <a:gd name="T45" fmla="*/ 79 h 91"/>
                <a:gd name="T46" fmla="*/ 50 w 71"/>
                <a:gd name="T47" fmla="*/ 78 h 91"/>
                <a:gd name="T48" fmla="*/ 59 w 71"/>
                <a:gd name="T49" fmla="*/ 75 h 91"/>
                <a:gd name="T50" fmla="*/ 57 w 71"/>
                <a:gd name="T51" fmla="*/ 90 h 91"/>
                <a:gd name="T52" fmla="*/ 57 w 71"/>
                <a:gd name="T53" fmla="*/ 90 h 91"/>
                <a:gd name="T54" fmla="*/ 48 w 71"/>
                <a:gd name="T55" fmla="*/ 91 h 91"/>
                <a:gd name="T56" fmla="*/ 39 w 71"/>
                <a:gd name="T57" fmla="*/ 91 h 91"/>
                <a:gd name="T58" fmla="*/ 39 w 71"/>
                <a:gd name="T59" fmla="*/ 91 h 91"/>
                <a:gd name="T60" fmla="*/ 31 w 71"/>
                <a:gd name="T61" fmla="*/ 91 h 91"/>
                <a:gd name="T62" fmla="*/ 23 w 71"/>
                <a:gd name="T63" fmla="*/ 90 h 91"/>
                <a:gd name="T64" fmla="*/ 16 w 71"/>
                <a:gd name="T65" fmla="*/ 87 h 91"/>
                <a:gd name="T66" fmla="*/ 11 w 71"/>
                <a:gd name="T67" fmla="*/ 83 h 91"/>
                <a:gd name="T68" fmla="*/ 7 w 71"/>
                <a:gd name="T69" fmla="*/ 78 h 91"/>
                <a:gd name="T70" fmla="*/ 3 w 71"/>
                <a:gd name="T71" fmla="*/ 71 h 91"/>
                <a:gd name="T72" fmla="*/ 2 w 71"/>
                <a:gd name="T73" fmla="*/ 63 h 91"/>
                <a:gd name="T74" fmla="*/ 0 w 71"/>
                <a:gd name="T75" fmla="*/ 55 h 91"/>
                <a:gd name="T76" fmla="*/ 0 w 71"/>
                <a:gd name="T77" fmla="*/ 55 h 91"/>
                <a:gd name="T78" fmla="*/ 2 w 71"/>
                <a:gd name="T79" fmla="*/ 45 h 91"/>
                <a:gd name="T80" fmla="*/ 4 w 71"/>
                <a:gd name="T81" fmla="*/ 34 h 91"/>
                <a:gd name="T82" fmla="*/ 7 w 71"/>
                <a:gd name="T83" fmla="*/ 24 h 91"/>
                <a:gd name="T84" fmla="*/ 12 w 71"/>
                <a:gd name="T85" fmla="*/ 16 h 91"/>
                <a:gd name="T86" fmla="*/ 20 w 71"/>
                <a:gd name="T87" fmla="*/ 10 h 91"/>
                <a:gd name="T88" fmla="*/ 28 w 71"/>
                <a:gd name="T89" fmla="*/ 4 h 91"/>
                <a:gd name="T90" fmla="*/ 38 w 71"/>
                <a:gd name="T91" fmla="*/ 2 h 91"/>
                <a:gd name="T92" fmla="*/ 48 w 71"/>
                <a:gd name="T93" fmla="*/ 0 h 91"/>
                <a:gd name="T94" fmla="*/ 48 w 71"/>
                <a:gd name="T95" fmla="*/ 0 h 91"/>
                <a:gd name="T96" fmla="*/ 61 w 71"/>
                <a:gd name="T97" fmla="*/ 0 h 91"/>
                <a:gd name="T98" fmla="*/ 71 w 71"/>
                <a:gd name="T99" fmla="*/ 3 h 91"/>
                <a:gd name="T100" fmla="*/ 67 w 71"/>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91">
                  <a:moveTo>
                    <a:pt x="67" y="18"/>
                  </a:moveTo>
                  <a:lnTo>
                    <a:pt x="67" y="18"/>
                  </a:lnTo>
                  <a:lnTo>
                    <a:pt x="59" y="14"/>
                  </a:lnTo>
                  <a:lnTo>
                    <a:pt x="51" y="14"/>
                  </a:lnTo>
                  <a:lnTo>
                    <a:pt x="51" y="14"/>
                  </a:lnTo>
                  <a:lnTo>
                    <a:pt x="44" y="14"/>
                  </a:lnTo>
                  <a:lnTo>
                    <a:pt x="38" y="16"/>
                  </a:lnTo>
                  <a:lnTo>
                    <a:pt x="31" y="20"/>
                  </a:lnTo>
                  <a:lnTo>
                    <a:pt x="27" y="24"/>
                  </a:lnTo>
                  <a:lnTo>
                    <a:pt x="23" y="31"/>
                  </a:lnTo>
                  <a:lnTo>
                    <a:pt x="20" y="38"/>
                  </a:lnTo>
                  <a:lnTo>
                    <a:pt x="18" y="45"/>
                  </a:lnTo>
                  <a:lnTo>
                    <a:pt x="18" y="53"/>
                  </a:lnTo>
                  <a:lnTo>
                    <a:pt x="18" y="53"/>
                  </a:lnTo>
                  <a:lnTo>
                    <a:pt x="18" y="59"/>
                  </a:lnTo>
                  <a:lnTo>
                    <a:pt x="19" y="63"/>
                  </a:lnTo>
                  <a:lnTo>
                    <a:pt x="22" y="69"/>
                  </a:lnTo>
                  <a:lnTo>
                    <a:pt x="24" y="73"/>
                  </a:lnTo>
                  <a:lnTo>
                    <a:pt x="27" y="75"/>
                  </a:lnTo>
                  <a:lnTo>
                    <a:pt x="31" y="77"/>
                  </a:lnTo>
                  <a:lnTo>
                    <a:pt x="36" y="78"/>
                  </a:lnTo>
                  <a:lnTo>
                    <a:pt x="42" y="79"/>
                  </a:lnTo>
                  <a:lnTo>
                    <a:pt x="42" y="79"/>
                  </a:lnTo>
                  <a:lnTo>
                    <a:pt x="50" y="78"/>
                  </a:lnTo>
                  <a:lnTo>
                    <a:pt x="59" y="75"/>
                  </a:lnTo>
                  <a:lnTo>
                    <a:pt x="57" y="90"/>
                  </a:lnTo>
                  <a:lnTo>
                    <a:pt x="57" y="90"/>
                  </a:lnTo>
                  <a:lnTo>
                    <a:pt x="48" y="91"/>
                  </a:lnTo>
                  <a:lnTo>
                    <a:pt x="39" y="91"/>
                  </a:lnTo>
                  <a:lnTo>
                    <a:pt x="39" y="91"/>
                  </a:lnTo>
                  <a:lnTo>
                    <a:pt x="31" y="91"/>
                  </a:lnTo>
                  <a:lnTo>
                    <a:pt x="23" y="90"/>
                  </a:lnTo>
                  <a:lnTo>
                    <a:pt x="16" y="87"/>
                  </a:lnTo>
                  <a:lnTo>
                    <a:pt x="11" y="83"/>
                  </a:lnTo>
                  <a:lnTo>
                    <a:pt x="7" y="78"/>
                  </a:lnTo>
                  <a:lnTo>
                    <a:pt x="3" y="71"/>
                  </a:lnTo>
                  <a:lnTo>
                    <a:pt x="2" y="63"/>
                  </a:lnTo>
                  <a:lnTo>
                    <a:pt x="0" y="55"/>
                  </a:lnTo>
                  <a:lnTo>
                    <a:pt x="0" y="55"/>
                  </a:lnTo>
                  <a:lnTo>
                    <a:pt x="2" y="45"/>
                  </a:lnTo>
                  <a:lnTo>
                    <a:pt x="4" y="34"/>
                  </a:lnTo>
                  <a:lnTo>
                    <a:pt x="7" y="24"/>
                  </a:lnTo>
                  <a:lnTo>
                    <a:pt x="12" y="16"/>
                  </a:lnTo>
                  <a:lnTo>
                    <a:pt x="20" y="10"/>
                  </a:lnTo>
                  <a:lnTo>
                    <a:pt x="28" y="4"/>
                  </a:lnTo>
                  <a:lnTo>
                    <a:pt x="38" y="2"/>
                  </a:lnTo>
                  <a:lnTo>
                    <a:pt x="48" y="0"/>
                  </a:lnTo>
                  <a:lnTo>
                    <a:pt x="48" y="0"/>
                  </a:lnTo>
                  <a:lnTo>
                    <a:pt x="61" y="0"/>
                  </a:lnTo>
                  <a:lnTo>
                    <a:pt x="71" y="3"/>
                  </a:lnTo>
                  <a:lnTo>
                    <a:pt x="6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3">
              <a:extLst>
                <a:ext uri="{FF2B5EF4-FFF2-40B4-BE49-F238E27FC236}">
                  <a16:creationId xmlns="" xmlns:a16="http://schemas.microsoft.com/office/drawing/2014/main" id="{7AD5393D-DC1B-4B5D-B7D2-D72826D30FAD}"/>
                </a:ext>
              </a:extLst>
            </p:cNvPr>
            <p:cNvSpPr>
              <a:spLocks noEditPoints="1"/>
            </p:cNvSpPr>
            <p:nvPr userDrawn="1"/>
          </p:nvSpPr>
          <p:spPr bwMode="auto">
            <a:xfrm>
              <a:off x="3436"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8 w 90"/>
                <a:gd name="T11" fmla="*/ 50 h 91"/>
                <a:gd name="T12" fmla="*/ 81 w 90"/>
                <a:gd name="T13" fmla="*/ 69 h 91"/>
                <a:gd name="T14" fmla="*/ 69 w 90"/>
                <a:gd name="T15" fmla="*/ 83 h 91"/>
                <a:gd name="T16" fmla="*/ 51 w 90"/>
                <a:gd name="T17" fmla="*/ 91 h 91"/>
                <a:gd name="T18" fmla="*/ 40 w 90"/>
                <a:gd name="T19" fmla="*/ 91 h 91"/>
                <a:gd name="T20" fmla="*/ 24 w 90"/>
                <a:gd name="T21" fmla="*/ 90 h 91"/>
                <a:gd name="T22" fmla="*/ 10 w 90"/>
                <a:gd name="T23" fmla="*/ 82 h 91"/>
                <a:gd name="T24" fmla="*/ 2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2 w 90"/>
                <a:gd name="T41" fmla="*/ 75 h 91"/>
                <a:gd name="T42" fmla="*/ 63 w 90"/>
                <a:gd name="T43" fmla="*/ 66 h 91"/>
                <a:gd name="T44" fmla="*/ 69 w 90"/>
                <a:gd name="T45" fmla="*/ 53 h 91"/>
                <a:gd name="T46" fmla="*/ 72 w 90"/>
                <a:gd name="T47" fmla="*/ 38 h 91"/>
                <a:gd name="T48" fmla="*/ 71 w 90"/>
                <a:gd name="T49" fmla="*/ 29 h 91"/>
                <a:gd name="T50" fmla="*/ 65 w 90"/>
                <a:gd name="T51" fmla="*/ 20 h 91"/>
                <a:gd name="T52" fmla="*/ 59 w 90"/>
                <a:gd name="T53" fmla="*/ 15 h 91"/>
                <a:gd name="T54" fmla="*/ 49 w 90"/>
                <a:gd name="T55" fmla="*/ 14 h 91"/>
                <a:gd name="T56" fmla="*/ 41 w 90"/>
                <a:gd name="T57" fmla="*/ 14 h 91"/>
                <a:gd name="T58" fmla="*/ 29 w 90"/>
                <a:gd name="T59" fmla="*/ 22 h 91"/>
                <a:gd name="T60" fmla="*/ 21 w 90"/>
                <a:gd name="T61" fmla="*/ 34 h 91"/>
                <a:gd name="T62" fmla="*/ 17 w 90"/>
                <a:gd name="T63" fmla="*/ 47 h 91"/>
                <a:gd name="T64" fmla="*/ 17 w 90"/>
                <a:gd name="T65" fmla="*/ 54 h 91"/>
                <a:gd name="T66" fmla="*/ 20 w 90"/>
                <a:gd name="T67" fmla="*/ 69 h 91"/>
                <a:gd name="T68" fmla="*/ 25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2" y="6"/>
                  </a:lnTo>
                  <a:lnTo>
                    <a:pt x="79" y="10"/>
                  </a:lnTo>
                  <a:lnTo>
                    <a:pt x="83" y="16"/>
                  </a:lnTo>
                  <a:lnTo>
                    <a:pt x="87" y="22"/>
                  </a:lnTo>
                  <a:lnTo>
                    <a:pt x="88" y="30"/>
                  </a:lnTo>
                  <a:lnTo>
                    <a:pt x="90" y="38"/>
                  </a:lnTo>
                  <a:lnTo>
                    <a:pt x="90" y="38"/>
                  </a:lnTo>
                  <a:lnTo>
                    <a:pt x="88" y="50"/>
                  </a:lnTo>
                  <a:lnTo>
                    <a:pt x="86" y="59"/>
                  </a:lnTo>
                  <a:lnTo>
                    <a:pt x="81" y="69"/>
                  </a:lnTo>
                  <a:lnTo>
                    <a:pt x="76" y="77"/>
                  </a:lnTo>
                  <a:lnTo>
                    <a:pt x="69" y="83"/>
                  </a:lnTo>
                  <a:lnTo>
                    <a:pt x="61" y="87"/>
                  </a:lnTo>
                  <a:lnTo>
                    <a:pt x="51" y="91"/>
                  </a:lnTo>
                  <a:lnTo>
                    <a:pt x="40" y="91"/>
                  </a:lnTo>
                  <a:lnTo>
                    <a:pt x="40" y="91"/>
                  </a:lnTo>
                  <a:lnTo>
                    <a:pt x="32" y="91"/>
                  </a:lnTo>
                  <a:lnTo>
                    <a:pt x="24" y="90"/>
                  </a:lnTo>
                  <a:lnTo>
                    <a:pt x="17" y="86"/>
                  </a:lnTo>
                  <a:lnTo>
                    <a:pt x="10" y="82"/>
                  </a:lnTo>
                  <a:lnTo>
                    <a:pt x="6" y="77"/>
                  </a:lnTo>
                  <a:lnTo>
                    <a:pt x="2" y="70"/>
                  </a:lnTo>
                  <a:lnTo>
                    <a:pt x="1" y="62"/>
                  </a:lnTo>
                  <a:lnTo>
                    <a:pt x="0" y="53"/>
                  </a:lnTo>
                  <a:lnTo>
                    <a:pt x="0" y="53"/>
                  </a:lnTo>
                  <a:lnTo>
                    <a:pt x="1" y="42"/>
                  </a:lnTo>
                  <a:lnTo>
                    <a:pt x="4" y="33"/>
                  </a:lnTo>
                  <a:lnTo>
                    <a:pt x="8" y="23"/>
                  </a:lnTo>
                  <a:lnTo>
                    <a:pt x="13" y="15"/>
                  </a:lnTo>
                  <a:lnTo>
                    <a:pt x="20" y="10"/>
                  </a:lnTo>
                  <a:lnTo>
                    <a:pt x="29" y="4"/>
                  </a:lnTo>
                  <a:lnTo>
                    <a:pt x="39" y="2"/>
                  </a:lnTo>
                  <a:lnTo>
                    <a:pt x="51" y="0"/>
                  </a:lnTo>
                  <a:lnTo>
                    <a:pt x="51" y="0"/>
                  </a:lnTo>
                  <a:close/>
                  <a:moveTo>
                    <a:pt x="40" y="79"/>
                  </a:moveTo>
                  <a:lnTo>
                    <a:pt x="40" y="79"/>
                  </a:lnTo>
                  <a:lnTo>
                    <a:pt x="47" y="78"/>
                  </a:lnTo>
                  <a:lnTo>
                    <a:pt x="52" y="75"/>
                  </a:lnTo>
                  <a:lnTo>
                    <a:pt x="57" y="71"/>
                  </a:lnTo>
                  <a:lnTo>
                    <a:pt x="63" y="66"/>
                  </a:lnTo>
                  <a:lnTo>
                    <a:pt x="67" y="61"/>
                  </a:lnTo>
                  <a:lnTo>
                    <a:pt x="69" y="53"/>
                  </a:lnTo>
                  <a:lnTo>
                    <a:pt x="71" y="46"/>
                  </a:lnTo>
                  <a:lnTo>
                    <a:pt x="72" y="38"/>
                  </a:lnTo>
                  <a:lnTo>
                    <a:pt x="72" y="38"/>
                  </a:lnTo>
                  <a:lnTo>
                    <a:pt x="71" y="29"/>
                  </a:lnTo>
                  <a:lnTo>
                    <a:pt x="68" y="24"/>
                  </a:lnTo>
                  <a:lnTo>
                    <a:pt x="65" y="20"/>
                  </a:lnTo>
                  <a:lnTo>
                    <a:pt x="63" y="18"/>
                  </a:lnTo>
                  <a:lnTo>
                    <a:pt x="59" y="15"/>
                  </a:lnTo>
                  <a:lnTo>
                    <a:pt x="55" y="14"/>
                  </a:lnTo>
                  <a:lnTo>
                    <a:pt x="49" y="14"/>
                  </a:lnTo>
                  <a:lnTo>
                    <a:pt x="49" y="14"/>
                  </a:lnTo>
                  <a:lnTo>
                    <a:pt x="41" y="14"/>
                  </a:lnTo>
                  <a:lnTo>
                    <a:pt x="36" y="16"/>
                  </a:lnTo>
                  <a:lnTo>
                    <a:pt x="29" y="22"/>
                  </a:lnTo>
                  <a:lnTo>
                    <a:pt x="25" y="27"/>
                  </a:lnTo>
                  <a:lnTo>
                    <a:pt x="21" y="34"/>
                  </a:lnTo>
                  <a:lnTo>
                    <a:pt x="20" y="41"/>
                  </a:lnTo>
                  <a:lnTo>
                    <a:pt x="17" y="47"/>
                  </a:lnTo>
                  <a:lnTo>
                    <a:pt x="17" y="54"/>
                  </a:lnTo>
                  <a:lnTo>
                    <a:pt x="17" y="54"/>
                  </a:lnTo>
                  <a:lnTo>
                    <a:pt x="18" y="63"/>
                  </a:lnTo>
                  <a:lnTo>
                    <a:pt x="20" y="69"/>
                  </a:lnTo>
                  <a:lnTo>
                    <a:pt x="22" y="71"/>
                  </a:lnTo>
                  <a:lnTo>
                    <a:pt x="25" y="75"/>
                  </a:lnTo>
                  <a:lnTo>
                    <a:pt x="29"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34">
              <a:extLst>
                <a:ext uri="{FF2B5EF4-FFF2-40B4-BE49-F238E27FC236}">
                  <a16:creationId xmlns="" xmlns:a16="http://schemas.microsoft.com/office/drawing/2014/main" id="{8A3C08EC-375B-408A-BBA3-882774899CB7}"/>
                </a:ext>
              </a:extLst>
            </p:cNvPr>
            <p:cNvSpPr>
              <a:spLocks/>
            </p:cNvSpPr>
            <p:nvPr userDrawn="1"/>
          </p:nvSpPr>
          <p:spPr bwMode="auto">
            <a:xfrm>
              <a:off x="3539" y="3239"/>
              <a:ext cx="138" cy="90"/>
            </a:xfrm>
            <a:custGeom>
              <a:avLst/>
              <a:gdLst>
                <a:gd name="T0" fmla="*/ 16 w 138"/>
                <a:gd name="T1" fmla="*/ 12 h 90"/>
                <a:gd name="T2" fmla="*/ 34 w 138"/>
                <a:gd name="T3" fmla="*/ 2 h 90"/>
                <a:gd name="T4" fmla="*/ 31 w 138"/>
                <a:gd name="T5" fmla="*/ 14 h 90"/>
                <a:gd name="T6" fmla="*/ 36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1 w 138"/>
                <a:gd name="T39" fmla="*/ 20 h 90"/>
                <a:gd name="T40" fmla="*/ 115 w 138"/>
                <a:gd name="T41" fmla="*/ 14 h 90"/>
                <a:gd name="T42" fmla="*/ 109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48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7" y="2"/>
                  </a:lnTo>
                  <a:lnTo>
                    <a:pt x="34" y="2"/>
                  </a:lnTo>
                  <a:lnTo>
                    <a:pt x="31" y="14"/>
                  </a:lnTo>
                  <a:lnTo>
                    <a:pt x="31" y="14"/>
                  </a:lnTo>
                  <a:lnTo>
                    <a:pt x="31" y="14"/>
                  </a:lnTo>
                  <a:lnTo>
                    <a:pt x="36" y="8"/>
                  </a:lnTo>
                  <a:lnTo>
                    <a:pt x="43"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1" y="20"/>
                  </a:lnTo>
                  <a:lnTo>
                    <a:pt x="119" y="16"/>
                  </a:lnTo>
                  <a:lnTo>
                    <a:pt x="115" y="14"/>
                  </a:lnTo>
                  <a:lnTo>
                    <a:pt x="109" y="14"/>
                  </a:lnTo>
                  <a:lnTo>
                    <a:pt x="109"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48" y="14"/>
                  </a:lnTo>
                  <a:lnTo>
                    <a:pt x="44" y="16"/>
                  </a:lnTo>
                  <a:lnTo>
                    <a:pt x="39" y="20"/>
                  </a:lnTo>
                  <a:lnTo>
                    <a:pt x="35" y="24"/>
                  </a:lnTo>
                  <a:lnTo>
                    <a:pt x="29" y="35"/>
                  </a:lnTo>
                  <a:lnTo>
                    <a:pt x="25"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35">
              <a:extLst>
                <a:ext uri="{FF2B5EF4-FFF2-40B4-BE49-F238E27FC236}">
                  <a16:creationId xmlns="" xmlns:a16="http://schemas.microsoft.com/office/drawing/2014/main" id="{B26D2930-39FE-42FD-8ECC-E03EF9D90683}"/>
                </a:ext>
              </a:extLst>
            </p:cNvPr>
            <p:cNvSpPr>
              <a:spLocks/>
            </p:cNvSpPr>
            <p:nvPr userDrawn="1"/>
          </p:nvSpPr>
          <p:spPr bwMode="auto">
            <a:xfrm>
              <a:off x="3692" y="3239"/>
              <a:ext cx="138" cy="90"/>
            </a:xfrm>
            <a:custGeom>
              <a:avLst/>
              <a:gdLst>
                <a:gd name="T0" fmla="*/ 16 w 138"/>
                <a:gd name="T1" fmla="*/ 12 h 90"/>
                <a:gd name="T2" fmla="*/ 33 w 138"/>
                <a:gd name="T3" fmla="*/ 2 h 90"/>
                <a:gd name="T4" fmla="*/ 32 w 138"/>
                <a:gd name="T5" fmla="*/ 14 h 90"/>
                <a:gd name="T6" fmla="*/ 37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2 w 138"/>
                <a:gd name="T39" fmla="*/ 20 h 90"/>
                <a:gd name="T40" fmla="*/ 115 w 138"/>
                <a:gd name="T41" fmla="*/ 14 h 90"/>
                <a:gd name="T42" fmla="*/ 110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50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9" y="2"/>
                  </a:lnTo>
                  <a:lnTo>
                    <a:pt x="33" y="2"/>
                  </a:lnTo>
                  <a:lnTo>
                    <a:pt x="31" y="14"/>
                  </a:lnTo>
                  <a:lnTo>
                    <a:pt x="32" y="14"/>
                  </a:lnTo>
                  <a:lnTo>
                    <a:pt x="32" y="14"/>
                  </a:lnTo>
                  <a:lnTo>
                    <a:pt x="37" y="8"/>
                  </a:lnTo>
                  <a:lnTo>
                    <a:pt x="44"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2" y="20"/>
                  </a:lnTo>
                  <a:lnTo>
                    <a:pt x="119" y="16"/>
                  </a:lnTo>
                  <a:lnTo>
                    <a:pt x="115" y="14"/>
                  </a:lnTo>
                  <a:lnTo>
                    <a:pt x="110" y="14"/>
                  </a:lnTo>
                  <a:lnTo>
                    <a:pt x="110"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50" y="14"/>
                  </a:lnTo>
                  <a:lnTo>
                    <a:pt x="44" y="16"/>
                  </a:lnTo>
                  <a:lnTo>
                    <a:pt x="39" y="20"/>
                  </a:lnTo>
                  <a:lnTo>
                    <a:pt x="35" y="24"/>
                  </a:lnTo>
                  <a:lnTo>
                    <a:pt x="29" y="35"/>
                  </a:lnTo>
                  <a:lnTo>
                    <a:pt x="27"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36">
              <a:extLst>
                <a:ext uri="{FF2B5EF4-FFF2-40B4-BE49-F238E27FC236}">
                  <a16:creationId xmlns="" xmlns:a16="http://schemas.microsoft.com/office/drawing/2014/main" id="{AEC6F055-9E4E-44DA-B98D-2250C408A223}"/>
                </a:ext>
              </a:extLst>
            </p:cNvPr>
            <p:cNvSpPr>
              <a:spLocks/>
            </p:cNvSpPr>
            <p:nvPr userDrawn="1"/>
          </p:nvSpPr>
          <p:spPr bwMode="auto">
            <a:xfrm>
              <a:off x="3850" y="3241"/>
              <a:ext cx="90" cy="89"/>
            </a:xfrm>
            <a:custGeom>
              <a:avLst/>
              <a:gdLst>
                <a:gd name="T0" fmla="*/ 74 w 90"/>
                <a:gd name="T1" fmla="*/ 75 h 89"/>
                <a:gd name="T2" fmla="*/ 74 w 90"/>
                <a:gd name="T3" fmla="*/ 75 h 89"/>
                <a:gd name="T4" fmla="*/ 73 w 90"/>
                <a:gd name="T5" fmla="*/ 88 h 89"/>
                <a:gd name="T6" fmla="*/ 57 w 90"/>
                <a:gd name="T7" fmla="*/ 88 h 89"/>
                <a:gd name="T8" fmla="*/ 59 w 90"/>
                <a:gd name="T9" fmla="*/ 73 h 89"/>
                <a:gd name="T10" fmla="*/ 59 w 90"/>
                <a:gd name="T11" fmla="*/ 73 h 89"/>
                <a:gd name="T12" fmla="*/ 59 w 90"/>
                <a:gd name="T13" fmla="*/ 73 h 89"/>
                <a:gd name="T14" fmla="*/ 55 w 90"/>
                <a:gd name="T15" fmla="*/ 80 h 89"/>
                <a:gd name="T16" fmla="*/ 49 w 90"/>
                <a:gd name="T17" fmla="*/ 85 h 89"/>
                <a:gd name="T18" fmla="*/ 40 w 90"/>
                <a:gd name="T19" fmla="*/ 88 h 89"/>
                <a:gd name="T20" fmla="*/ 30 w 90"/>
                <a:gd name="T21" fmla="*/ 89 h 89"/>
                <a:gd name="T22" fmla="*/ 30 w 90"/>
                <a:gd name="T23" fmla="*/ 89 h 89"/>
                <a:gd name="T24" fmla="*/ 23 w 90"/>
                <a:gd name="T25" fmla="*/ 89 h 89"/>
                <a:gd name="T26" fmla="*/ 18 w 90"/>
                <a:gd name="T27" fmla="*/ 88 h 89"/>
                <a:gd name="T28" fmla="*/ 12 w 90"/>
                <a:gd name="T29" fmla="*/ 87 h 89"/>
                <a:gd name="T30" fmla="*/ 8 w 90"/>
                <a:gd name="T31" fmla="*/ 83 h 89"/>
                <a:gd name="T32" fmla="*/ 6 w 90"/>
                <a:gd name="T33" fmla="*/ 79 h 89"/>
                <a:gd name="T34" fmla="*/ 3 w 90"/>
                <a:gd name="T35" fmla="*/ 75 h 89"/>
                <a:gd name="T36" fmla="*/ 0 w 90"/>
                <a:gd name="T37" fmla="*/ 69 h 89"/>
                <a:gd name="T38" fmla="*/ 0 w 90"/>
                <a:gd name="T39" fmla="*/ 63 h 89"/>
                <a:gd name="T40" fmla="*/ 0 w 90"/>
                <a:gd name="T41" fmla="*/ 63 h 89"/>
                <a:gd name="T42" fmla="*/ 0 w 90"/>
                <a:gd name="T43" fmla="*/ 55 h 89"/>
                <a:gd name="T44" fmla="*/ 3 w 90"/>
                <a:gd name="T45" fmla="*/ 47 h 89"/>
                <a:gd name="T46" fmla="*/ 12 w 90"/>
                <a:gd name="T47" fmla="*/ 0 h 89"/>
                <a:gd name="T48" fmla="*/ 28 w 90"/>
                <a:gd name="T49" fmla="*/ 0 h 89"/>
                <a:gd name="T50" fmla="*/ 18 w 90"/>
                <a:gd name="T51" fmla="*/ 53 h 89"/>
                <a:gd name="T52" fmla="*/ 18 w 90"/>
                <a:gd name="T53" fmla="*/ 53 h 89"/>
                <a:gd name="T54" fmla="*/ 16 w 90"/>
                <a:gd name="T55" fmla="*/ 61 h 89"/>
                <a:gd name="T56" fmla="*/ 16 w 90"/>
                <a:gd name="T57" fmla="*/ 61 h 89"/>
                <a:gd name="T58" fmla="*/ 18 w 90"/>
                <a:gd name="T59" fmla="*/ 67 h 89"/>
                <a:gd name="T60" fmla="*/ 20 w 90"/>
                <a:gd name="T61" fmla="*/ 72 h 89"/>
                <a:gd name="T62" fmla="*/ 26 w 90"/>
                <a:gd name="T63" fmla="*/ 76 h 89"/>
                <a:gd name="T64" fmla="*/ 32 w 90"/>
                <a:gd name="T65" fmla="*/ 77 h 89"/>
                <a:gd name="T66" fmla="*/ 32 w 90"/>
                <a:gd name="T67" fmla="*/ 77 h 89"/>
                <a:gd name="T68" fmla="*/ 39 w 90"/>
                <a:gd name="T69" fmla="*/ 76 h 89"/>
                <a:gd name="T70" fmla="*/ 46 w 90"/>
                <a:gd name="T71" fmla="*/ 73 h 89"/>
                <a:gd name="T72" fmla="*/ 51 w 90"/>
                <a:gd name="T73" fmla="*/ 69 h 89"/>
                <a:gd name="T74" fmla="*/ 55 w 90"/>
                <a:gd name="T75" fmla="*/ 65 h 89"/>
                <a:gd name="T76" fmla="*/ 59 w 90"/>
                <a:gd name="T77" fmla="*/ 60 h 89"/>
                <a:gd name="T78" fmla="*/ 62 w 90"/>
                <a:gd name="T79" fmla="*/ 55 h 89"/>
                <a:gd name="T80" fmla="*/ 65 w 90"/>
                <a:gd name="T81" fmla="*/ 44 h 89"/>
                <a:gd name="T82" fmla="*/ 74 w 90"/>
                <a:gd name="T83" fmla="*/ 0 h 89"/>
                <a:gd name="T84" fmla="*/ 90 w 90"/>
                <a:gd name="T85" fmla="*/ 0 h 89"/>
                <a:gd name="T86" fmla="*/ 74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4" y="75"/>
                  </a:moveTo>
                  <a:lnTo>
                    <a:pt x="74" y="75"/>
                  </a:lnTo>
                  <a:lnTo>
                    <a:pt x="73" y="88"/>
                  </a:lnTo>
                  <a:lnTo>
                    <a:pt x="57" y="88"/>
                  </a:lnTo>
                  <a:lnTo>
                    <a:pt x="59" y="73"/>
                  </a:lnTo>
                  <a:lnTo>
                    <a:pt x="59" y="73"/>
                  </a:lnTo>
                  <a:lnTo>
                    <a:pt x="59" y="73"/>
                  </a:lnTo>
                  <a:lnTo>
                    <a:pt x="55" y="80"/>
                  </a:lnTo>
                  <a:lnTo>
                    <a:pt x="49" y="85"/>
                  </a:lnTo>
                  <a:lnTo>
                    <a:pt x="40" y="88"/>
                  </a:lnTo>
                  <a:lnTo>
                    <a:pt x="30" y="89"/>
                  </a:lnTo>
                  <a:lnTo>
                    <a:pt x="30" y="89"/>
                  </a:lnTo>
                  <a:lnTo>
                    <a:pt x="23" y="89"/>
                  </a:lnTo>
                  <a:lnTo>
                    <a:pt x="18" y="88"/>
                  </a:lnTo>
                  <a:lnTo>
                    <a:pt x="12" y="87"/>
                  </a:lnTo>
                  <a:lnTo>
                    <a:pt x="8" y="83"/>
                  </a:lnTo>
                  <a:lnTo>
                    <a:pt x="6" y="79"/>
                  </a:lnTo>
                  <a:lnTo>
                    <a:pt x="3" y="75"/>
                  </a:lnTo>
                  <a:lnTo>
                    <a:pt x="0" y="69"/>
                  </a:lnTo>
                  <a:lnTo>
                    <a:pt x="0" y="63"/>
                  </a:lnTo>
                  <a:lnTo>
                    <a:pt x="0" y="63"/>
                  </a:lnTo>
                  <a:lnTo>
                    <a:pt x="0" y="55"/>
                  </a:lnTo>
                  <a:lnTo>
                    <a:pt x="3" y="47"/>
                  </a:lnTo>
                  <a:lnTo>
                    <a:pt x="12" y="0"/>
                  </a:lnTo>
                  <a:lnTo>
                    <a:pt x="28" y="0"/>
                  </a:lnTo>
                  <a:lnTo>
                    <a:pt x="18" y="53"/>
                  </a:lnTo>
                  <a:lnTo>
                    <a:pt x="18" y="53"/>
                  </a:lnTo>
                  <a:lnTo>
                    <a:pt x="16" y="61"/>
                  </a:lnTo>
                  <a:lnTo>
                    <a:pt x="16" y="61"/>
                  </a:lnTo>
                  <a:lnTo>
                    <a:pt x="18" y="67"/>
                  </a:lnTo>
                  <a:lnTo>
                    <a:pt x="20" y="72"/>
                  </a:lnTo>
                  <a:lnTo>
                    <a:pt x="26" y="76"/>
                  </a:lnTo>
                  <a:lnTo>
                    <a:pt x="32" y="77"/>
                  </a:lnTo>
                  <a:lnTo>
                    <a:pt x="32" y="77"/>
                  </a:lnTo>
                  <a:lnTo>
                    <a:pt x="39" y="76"/>
                  </a:lnTo>
                  <a:lnTo>
                    <a:pt x="46" y="73"/>
                  </a:lnTo>
                  <a:lnTo>
                    <a:pt x="51" y="69"/>
                  </a:lnTo>
                  <a:lnTo>
                    <a:pt x="55" y="65"/>
                  </a:lnTo>
                  <a:lnTo>
                    <a:pt x="59" y="60"/>
                  </a:lnTo>
                  <a:lnTo>
                    <a:pt x="62" y="55"/>
                  </a:lnTo>
                  <a:lnTo>
                    <a:pt x="65" y="44"/>
                  </a:lnTo>
                  <a:lnTo>
                    <a:pt x="74" y="0"/>
                  </a:lnTo>
                  <a:lnTo>
                    <a:pt x="90" y="0"/>
                  </a:lnTo>
                  <a:lnTo>
                    <a:pt x="7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37">
              <a:extLst>
                <a:ext uri="{FF2B5EF4-FFF2-40B4-BE49-F238E27FC236}">
                  <a16:creationId xmlns="" xmlns:a16="http://schemas.microsoft.com/office/drawing/2014/main" id="{545CD39B-B045-4FA9-81EF-7185F40A7641}"/>
                </a:ext>
              </a:extLst>
            </p:cNvPr>
            <p:cNvSpPr>
              <a:spLocks/>
            </p:cNvSpPr>
            <p:nvPr userDrawn="1"/>
          </p:nvSpPr>
          <p:spPr bwMode="auto">
            <a:xfrm>
              <a:off x="3951" y="3239"/>
              <a:ext cx="90" cy="90"/>
            </a:xfrm>
            <a:custGeom>
              <a:avLst/>
              <a:gdLst>
                <a:gd name="T0" fmla="*/ 15 w 90"/>
                <a:gd name="T1" fmla="*/ 15 h 90"/>
                <a:gd name="T2" fmla="*/ 15 w 90"/>
                <a:gd name="T3" fmla="*/ 15 h 90"/>
                <a:gd name="T4" fmla="*/ 17 w 90"/>
                <a:gd name="T5" fmla="*/ 2 h 90"/>
                <a:gd name="T6" fmla="*/ 32 w 90"/>
                <a:gd name="T7" fmla="*/ 2 h 90"/>
                <a:gd name="T8" fmla="*/ 29 w 90"/>
                <a:gd name="T9" fmla="*/ 16 h 90"/>
                <a:gd name="T10" fmla="*/ 31 w 90"/>
                <a:gd name="T11" fmla="*/ 16 h 90"/>
                <a:gd name="T12" fmla="*/ 31 w 90"/>
                <a:gd name="T13" fmla="*/ 16 h 90"/>
                <a:gd name="T14" fmla="*/ 35 w 90"/>
                <a:gd name="T15" fmla="*/ 10 h 90"/>
                <a:gd name="T16" fmla="*/ 41 w 90"/>
                <a:gd name="T17" fmla="*/ 4 h 90"/>
                <a:gd name="T18" fmla="*/ 50 w 90"/>
                <a:gd name="T19" fmla="*/ 2 h 90"/>
                <a:gd name="T20" fmla="*/ 60 w 90"/>
                <a:gd name="T21" fmla="*/ 0 h 90"/>
                <a:gd name="T22" fmla="*/ 60 w 90"/>
                <a:gd name="T23" fmla="*/ 0 h 90"/>
                <a:gd name="T24" fmla="*/ 67 w 90"/>
                <a:gd name="T25" fmla="*/ 0 h 90"/>
                <a:gd name="T26" fmla="*/ 72 w 90"/>
                <a:gd name="T27" fmla="*/ 2 h 90"/>
                <a:gd name="T28" fmla="*/ 76 w 90"/>
                <a:gd name="T29" fmla="*/ 4 h 90"/>
                <a:gd name="T30" fmla="*/ 82 w 90"/>
                <a:gd name="T31" fmla="*/ 7 h 90"/>
                <a:gd name="T32" fmla="*/ 84 w 90"/>
                <a:gd name="T33" fmla="*/ 11 h 90"/>
                <a:gd name="T34" fmla="*/ 87 w 90"/>
                <a:gd name="T35" fmla="*/ 15 h 90"/>
                <a:gd name="T36" fmla="*/ 88 w 90"/>
                <a:gd name="T37" fmla="*/ 22 h 90"/>
                <a:gd name="T38" fmla="*/ 90 w 90"/>
                <a:gd name="T39" fmla="*/ 27 h 90"/>
                <a:gd name="T40" fmla="*/ 90 w 90"/>
                <a:gd name="T41" fmla="*/ 27 h 90"/>
                <a:gd name="T42" fmla="*/ 88 w 90"/>
                <a:gd name="T43" fmla="*/ 35 h 90"/>
                <a:gd name="T44" fmla="*/ 87 w 90"/>
                <a:gd name="T45" fmla="*/ 43 h 90"/>
                <a:gd name="T46" fmla="*/ 78 w 90"/>
                <a:gd name="T47" fmla="*/ 90 h 90"/>
                <a:gd name="T48" fmla="*/ 62 w 90"/>
                <a:gd name="T49" fmla="*/ 90 h 90"/>
                <a:gd name="T50" fmla="*/ 72 w 90"/>
                <a:gd name="T51" fmla="*/ 38 h 90"/>
                <a:gd name="T52" fmla="*/ 72 w 90"/>
                <a:gd name="T53" fmla="*/ 38 h 90"/>
                <a:gd name="T54" fmla="*/ 74 w 90"/>
                <a:gd name="T55" fmla="*/ 30 h 90"/>
                <a:gd name="T56" fmla="*/ 74 w 90"/>
                <a:gd name="T57" fmla="*/ 30 h 90"/>
                <a:gd name="T58" fmla="*/ 72 w 90"/>
                <a:gd name="T59" fmla="*/ 23 h 90"/>
                <a:gd name="T60" fmla="*/ 70 w 90"/>
                <a:gd name="T61" fmla="*/ 18 h 90"/>
                <a:gd name="T62" fmla="*/ 64 w 90"/>
                <a:gd name="T63" fmla="*/ 15 h 90"/>
                <a:gd name="T64" fmla="*/ 58 w 90"/>
                <a:gd name="T65" fmla="*/ 14 h 90"/>
                <a:gd name="T66" fmla="*/ 58 w 90"/>
                <a:gd name="T67" fmla="*/ 14 h 90"/>
                <a:gd name="T68" fmla="*/ 51 w 90"/>
                <a:gd name="T69" fmla="*/ 14 h 90"/>
                <a:gd name="T70" fmla="*/ 44 w 90"/>
                <a:gd name="T71" fmla="*/ 16 h 90"/>
                <a:gd name="T72" fmla="*/ 39 w 90"/>
                <a:gd name="T73" fmla="*/ 20 h 90"/>
                <a:gd name="T74" fmla="*/ 35 w 90"/>
                <a:gd name="T75" fmla="*/ 26 h 90"/>
                <a:gd name="T76" fmla="*/ 31 w 90"/>
                <a:gd name="T77" fmla="*/ 31 h 90"/>
                <a:gd name="T78" fmla="*/ 28 w 90"/>
                <a:gd name="T79" fmla="*/ 37 h 90"/>
                <a:gd name="T80" fmla="*/ 25 w 90"/>
                <a:gd name="T81" fmla="*/ 46 h 90"/>
                <a:gd name="T82" fmla="*/ 16 w 90"/>
                <a:gd name="T83" fmla="*/ 90 h 90"/>
                <a:gd name="T84" fmla="*/ 0 w 90"/>
                <a:gd name="T85" fmla="*/ 90 h 90"/>
                <a:gd name="T86" fmla="*/ 15 w 90"/>
                <a:gd name="T8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0">
                  <a:moveTo>
                    <a:pt x="15" y="15"/>
                  </a:moveTo>
                  <a:lnTo>
                    <a:pt x="15" y="15"/>
                  </a:lnTo>
                  <a:lnTo>
                    <a:pt x="17" y="2"/>
                  </a:lnTo>
                  <a:lnTo>
                    <a:pt x="32" y="2"/>
                  </a:lnTo>
                  <a:lnTo>
                    <a:pt x="29" y="16"/>
                  </a:lnTo>
                  <a:lnTo>
                    <a:pt x="31" y="16"/>
                  </a:lnTo>
                  <a:lnTo>
                    <a:pt x="31" y="16"/>
                  </a:lnTo>
                  <a:lnTo>
                    <a:pt x="35" y="10"/>
                  </a:lnTo>
                  <a:lnTo>
                    <a:pt x="41" y="4"/>
                  </a:lnTo>
                  <a:lnTo>
                    <a:pt x="50" y="2"/>
                  </a:lnTo>
                  <a:lnTo>
                    <a:pt x="60" y="0"/>
                  </a:lnTo>
                  <a:lnTo>
                    <a:pt x="60" y="0"/>
                  </a:lnTo>
                  <a:lnTo>
                    <a:pt x="67" y="0"/>
                  </a:lnTo>
                  <a:lnTo>
                    <a:pt x="72" y="2"/>
                  </a:lnTo>
                  <a:lnTo>
                    <a:pt x="76" y="4"/>
                  </a:lnTo>
                  <a:lnTo>
                    <a:pt x="82" y="7"/>
                  </a:lnTo>
                  <a:lnTo>
                    <a:pt x="84" y="11"/>
                  </a:lnTo>
                  <a:lnTo>
                    <a:pt x="87" y="15"/>
                  </a:lnTo>
                  <a:lnTo>
                    <a:pt x="88" y="22"/>
                  </a:lnTo>
                  <a:lnTo>
                    <a:pt x="90" y="27"/>
                  </a:lnTo>
                  <a:lnTo>
                    <a:pt x="90" y="27"/>
                  </a:lnTo>
                  <a:lnTo>
                    <a:pt x="88" y="35"/>
                  </a:lnTo>
                  <a:lnTo>
                    <a:pt x="87" y="43"/>
                  </a:lnTo>
                  <a:lnTo>
                    <a:pt x="78" y="90"/>
                  </a:lnTo>
                  <a:lnTo>
                    <a:pt x="62" y="90"/>
                  </a:lnTo>
                  <a:lnTo>
                    <a:pt x="72" y="38"/>
                  </a:lnTo>
                  <a:lnTo>
                    <a:pt x="72" y="38"/>
                  </a:lnTo>
                  <a:lnTo>
                    <a:pt x="74" y="30"/>
                  </a:lnTo>
                  <a:lnTo>
                    <a:pt x="74" y="30"/>
                  </a:lnTo>
                  <a:lnTo>
                    <a:pt x="72" y="23"/>
                  </a:lnTo>
                  <a:lnTo>
                    <a:pt x="70" y="18"/>
                  </a:lnTo>
                  <a:lnTo>
                    <a:pt x="64" y="15"/>
                  </a:lnTo>
                  <a:lnTo>
                    <a:pt x="58" y="14"/>
                  </a:lnTo>
                  <a:lnTo>
                    <a:pt x="58" y="14"/>
                  </a:lnTo>
                  <a:lnTo>
                    <a:pt x="51" y="14"/>
                  </a:lnTo>
                  <a:lnTo>
                    <a:pt x="44" y="16"/>
                  </a:lnTo>
                  <a:lnTo>
                    <a:pt x="39" y="20"/>
                  </a:lnTo>
                  <a:lnTo>
                    <a:pt x="35" y="26"/>
                  </a:lnTo>
                  <a:lnTo>
                    <a:pt x="31" y="31"/>
                  </a:lnTo>
                  <a:lnTo>
                    <a:pt x="28" y="37"/>
                  </a:lnTo>
                  <a:lnTo>
                    <a:pt x="25" y="46"/>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38">
              <a:extLst>
                <a:ext uri="{FF2B5EF4-FFF2-40B4-BE49-F238E27FC236}">
                  <a16:creationId xmlns="" xmlns:a16="http://schemas.microsoft.com/office/drawing/2014/main" id="{7B8C7B95-0129-4A48-B994-4BDDA658E2A6}"/>
                </a:ext>
              </a:extLst>
            </p:cNvPr>
            <p:cNvSpPr>
              <a:spLocks noEditPoints="1"/>
            </p:cNvSpPr>
            <p:nvPr userDrawn="1"/>
          </p:nvSpPr>
          <p:spPr bwMode="auto">
            <a:xfrm>
              <a:off x="4057" y="3203"/>
              <a:ext cx="44" cy="126"/>
            </a:xfrm>
            <a:custGeom>
              <a:avLst/>
              <a:gdLst>
                <a:gd name="T0" fmla="*/ 19 w 44"/>
                <a:gd name="T1" fmla="*/ 38 h 126"/>
                <a:gd name="T2" fmla="*/ 35 w 44"/>
                <a:gd name="T3" fmla="*/ 38 h 126"/>
                <a:gd name="T4" fmla="*/ 16 w 44"/>
                <a:gd name="T5" fmla="*/ 126 h 126"/>
                <a:gd name="T6" fmla="*/ 0 w 44"/>
                <a:gd name="T7" fmla="*/ 126 h 126"/>
                <a:gd name="T8" fmla="*/ 19 w 44"/>
                <a:gd name="T9" fmla="*/ 38 h 126"/>
                <a:gd name="T10" fmla="*/ 40 w 44"/>
                <a:gd name="T11" fmla="*/ 19 h 126"/>
                <a:gd name="T12" fmla="*/ 21 w 44"/>
                <a:gd name="T13" fmla="*/ 19 h 126"/>
                <a:gd name="T14" fmla="*/ 25 w 44"/>
                <a:gd name="T15" fmla="*/ 0 h 126"/>
                <a:gd name="T16" fmla="*/ 44 w 44"/>
                <a:gd name="T17" fmla="*/ 0 h 126"/>
                <a:gd name="T18" fmla="*/ 40 w 44"/>
                <a:gd name="T19"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26">
                  <a:moveTo>
                    <a:pt x="19" y="38"/>
                  </a:moveTo>
                  <a:lnTo>
                    <a:pt x="35" y="38"/>
                  </a:lnTo>
                  <a:lnTo>
                    <a:pt x="16" y="126"/>
                  </a:lnTo>
                  <a:lnTo>
                    <a:pt x="0" y="126"/>
                  </a:lnTo>
                  <a:lnTo>
                    <a:pt x="19" y="38"/>
                  </a:lnTo>
                  <a:close/>
                  <a:moveTo>
                    <a:pt x="40" y="19"/>
                  </a:moveTo>
                  <a:lnTo>
                    <a:pt x="21" y="19"/>
                  </a:lnTo>
                  <a:lnTo>
                    <a:pt x="25" y="0"/>
                  </a:lnTo>
                  <a:lnTo>
                    <a:pt x="44" y="0"/>
                  </a:lnTo>
                  <a:lnTo>
                    <a:pt x="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39">
              <a:extLst>
                <a:ext uri="{FF2B5EF4-FFF2-40B4-BE49-F238E27FC236}">
                  <a16:creationId xmlns="" xmlns:a16="http://schemas.microsoft.com/office/drawing/2014/main" id="{FCB0B9BC-5579-4CB9-8C1A-FE8891D763B0}"/>
                </a:ext>
              </a:extLst>
            </p:cNvPr>
            <p:cNvSpPr>
              <a:spLocks/>
            </p:cNvSpPr>
            <p:nvPr userDrawn="1"/>
          </p:nvSpPr>
          <p:spPr bwMode="auto">
            <a:xfrm>
              <a:off x="4108"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5 w 63"/>
                <a:gd name="T21" fmla="*/ 94 h 115"/>
                <a:gd name="T22" fmla="*/ 25 w 63"/>
                <a:gd name="T23" fmla="*/ 94 h 115"/>
                <a:gd name="T24" fmla="*/ 25 w 63"/>
                <a:gd name="T25" fmla="*/ 98 h 115"/>
                <a:gd name="T26" fmla="*/ 28 w 63"/>
                <a:gd name="T27" fmla="*/ 101 h 115"/>
                <a:gd name="T28" fmla="*/ 32 w 63"/>
                <a:gd name="T29" fmla="*/ 102 h 115"/>
                <a:gd name="T30" fmla="*/ 36 w 63"/>
                <a:gd name="T31" fmla="*/ 103 h 115"/>
                <a:gd name="T32" fmla="*/ 36 w 63"/>
                <a:gd name="T33" fmla="*/ 103 h 115"/>
                <a:gd name="T34" fmla="*/ 43 w 63"/>
                <a:gd name="T35" fmla="*/ 102 h 115"/>
                <a:gd name="T36" fmla="*/ 48 w 63"/>
                <a:gd name="T37" fmla="*/ 101 h 115"/>
                <a:gd name="T38" fmla="*/ 45 w 63"/>
                <a:gd name="T39" fmla="*/ 114 h 115"/>
                <a:gd name="T40" fmla="*/ 45 w 63"/>
                <a:gd name="T41" fmla="*/ 114 h 115"/>
                <a:gd name="T42" fmla="*/ 39 w 63"/>
                <a:gd name="T43" fmla="*/ 115 h 115"/>
                <a:gd name="T44" fmla="*/ 29 w 63"/>
                <a:gd name="T45" fmla="*/ 115 h 115"/>
                <a:gd name="T46" fmla="*/ 29 w 63"/>
                <a:gd name="T47" fmla="*/ 115 h 115"/>
                <a:gd name="T48" fmla="*/ 24 w 63"/>
                <a:gd name="T49" fmla="*/ 115 h 115"/>
                <a:gd name="T50" fmla="*/ 20 w 63"/>
                <a:gd name="T51" fmla="*/ 114 h 115"/>
                <a:gd name="T52" fmla="*/ 16 w 63"/>
                <a:gd name="T53" fmla="*/ 113 h 115"/>
                <a:gd name="T54" fmla="*/ 13 w 63"/>
                <a:gd name="T55" fmla="*/ 110 h 115"/>
                <a:gd name="T56" fmla="*/ 11 w 63"/>
                <a:gd name="T57" fmla="*/ 103 h 115"/>
                <a:gd name="T58" fmla="*/ 9 w 63"/>
                <a:gd name="T59" fmla="*/ 97 h 115"/>
                <a:gd name="T60" fmla="*/ 9 w 63"/>
                <a:gd name="T61" fmla="*/ 97 h 115"/>
                <a:gd name="T62" fmla="*/ 11 w 63"/>
                <a:gd name="T63" fmla="*/ 86 h 115"/>
                <a:gd name="T64" fmla="*/ 12 w 63"/>
                <a:gd name="T65" fmla="*/ 77 h 115"/>
                <a:gd name="T66" fmla="*/ 20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5" y="94"/>
                  </a:lnTo>
                  <a:lnTo>
                    <a:pt x="25" y="94"/>
                  </a:lnTo>
                  <a:lnTo>
                    <a:pt x="25" y="98"/>
                  </a:lnTo>
                  <a:lnTo>
                    <a:pt x="28" y="101"/>
                  </a:lnTo>
                  <a:lnTo>
                    <a:pt x="32" y="102"/>
                  </a:lnTo>
                  <a:lnTo>
                    <a:pt x="36" y="103"/>
                  </a:lnTo>
                  <a:lnTo>
                    <a:pt x="36" y="103"/>
                  </a:lnTo>
                  <a:lnTo>
                    <a:pt x="43" y="102"/>
                  </a:lnTo>
                  <a:lnTo>
                    <a:pt x="48" y="101"/>
                  </a:lnTo>
                  <a:lnTo>
                    <a:pt x="45" y="114"/>
                  </a:lnTo>
                  <a:lnTo>
                    <a:pt x="45" y="114"/>
                  </a:lnTo>
                  <a:lnTo>
                    <a:pt x="39" y="115"/>
                  </a:lnTo>
                  <a:lnTo>
                    <a:pt x="29" y="115"/>
                  </a:lnTo>
                  <a:lnTo>
                    <a:pt x="29" y="115"/>
                  </a:lnTo>
                  <a:lnTo>
                    <a:pt x="24" y="115"/>
                  </a:lnTo>
                  <a:lnTo>
                    <a:pt x="20" y="114"/>
                  </a:lnTo>
                  <a:lnTo>
                    <a:pt x="16" y="113"/>
                  </a:lnTo>
                  <a:lnTo>
                    <a:pt x="13" y="110"/>
                  </a:lnTo>
                  <a:lnTo>
                    <a:pt x="11" y="103"/>
                  </a:lnTo>
                  <a:lnTo>
                    <a:pt x="9" y="97"/>
                  </a:lnTo>
                  <a:lnTo>
                    <a:pt x="9" y="97"/>
                  </a:lnTo>
                  <a:lnTo>
                    <a:pt x="11" y="86"/>
                  </a:lnTo>
                  <a:lnTo>
                    <a:pt x="12" y="77"/>
                  </a:lnTo>
                  <a:lnTo>
                    <a:pt x="20"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40">
              <a:extLst>
                <a:ext uri="{FF2B5EF4-FFF2-40B4-BE49-F238E27FC236}">
                  <a16:creationId xmlns="" xmlns:a16="http://schemas.microsoft.com/office/drawing/2014/main" id="{8DFF82DD-E810-4651-BB68-556230FCFAFF}"/>
                </a:ext>
              </a:extLst>
            </p:cNvPr>
            <p:cNvSpPr>
              <a:spLocks/>
            </p:cNvSpPr>
            <p:nvPr userDrawn="1"/>
          </p:nvSpPr>
          <p:spPr bwMode="auto">
            <a:xfrm>
              <a:off x="4159" y="3241"/>
              <a:ext cx="102" cy="126"/>
            </a:xfrm>
            <a:custGeom>
              <a:avLst/>
              <a:gdLst>
                <a:gd name="T0" fmla="*/ 3 w 102"/>
                <a:gd name="T1" fmla="*/ 111 h 126"/>
                <a:gd name="T2" fmla="*/ 3 w 102"/>
                <a:gd name="T3" fmla="*/ 111 h 126"/>
                <a:gd name="T4" fmla="*/ 5 w 102"/>
                <a:gd name="T5" fmla="*/ 112 h 126"/>
                <a:gd name="T6" fmla="*/ 9 w 102"/>
                <a:gd name="T7" fmla="*/ 113 h 126"/>
                <a:gd name="T8" fmla="*/ 9 w 102"/>
                <a:gd name="T9" fmla="*/ 113 h 126"/>
                <a:gd name="T10" fmla="*/ 16 w 102"/>
                <a:gd name="T11" fmla="*/ 112 h 126"/>
                <a:gd name="T12" fmla="*/ 21 w 102"/>
                <a:gd name="T13" fmla="*/ 108 h 126"/>
                <a:gd name="T14" fmla="*/ 27 w 102"/>
                <a:gd name="T15" fmla="*/ 101 h 126"/>
                <a:gd name="T16" fmla="*/ 32 w 102"/>
                <a:gd name="T17" fmla="*/ 92 h 126"/>
                <a:gd name="T18" fmla="*/ 19 w 102"/>
                <a:gd name="T19" fmla="*/ 0 h 126"/>
                <a:gd name="T20" fmla="*/ 35 w 102"/>
                <a:gd name="T21" fmla="*/ 0 h 126"/>
                <a:gd name="T22" fmla="*/ 45 w 102"/>
                <a:gd name="T23" fmla="*/ 71 h 126"/>
                <a:gd name="T24" fmla="*/ 45 w 102"/>
                <a:gd name="T25" fmla="*/ 71 h 126"/>
                <a:gd name="T26" fmla="*/ 84 w 102"/>
                <a:gd name="T27" fmla="*/ 0 h 126"/>
                <a:gd name="T28" fmla="*/ 102 w 102"/>
                <a:gd name="T29" fmla="*/ 0 h 126"/>
                <a:gd name="T30" fmla="*/ 41 w 102"/>
                <a:gd name="T31" fmla="*/ 104 h 126"/>
                <a:gd name="T32" fmla="*/ 41 w 102"/>
                <a:gd name="T33" fmla="*/ 104 h 126"/>
                <a:gd name="T34" fmla="*/ 36 w 102"/>
                <a:gd name="T35" fmla="*/ 113 h 126"/>
                <a:gd name="T36" fmla="*/ 29 w 102"/>
                <a:gd name="T37" fmla="*/ 120 h 126"/>
                <a:gd name="T38" fmla="*/ 27 w 102"/>
                <a:gd name="T39" fmla="*/ 123 h 126"/>
                <a:gd name="T40" fmla="*/ 21 w 102"/>
                <a:gd name="T41" fmla="*/ 124 h 126"/>
                <a:gd name="T42" fmla="*/ 17 w 102"/>
                <a:gd name="T43" fmla="*/ 126 h 126"/>
                <a:gd name="T44" fmla="*/ 12 w 102"/>
                <a:gd name="T45" fmla="*/ 126 h 126"/>
                <a:gd name="T46" fmla="*/ 12 w 102"/>
                <a:gd name="T47" fmla="*/ 126 h 126"/>
                <a:gd name="T48" fmla="*/ 0 w 102"/>
                <a:gd name="T49" fmla="*/ 126 h 126"/>
                <a:gd name="T50" fmla="*/ 3 w 102"/>
                <a:gd name="T51"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26">
                  <a:moveTo>
                    <a:pt x="3" y="111"/>
                  </a:moveTo>
                  <a:lnTo>
                    <a:pt x="3" y="111"/>
                  </a:lnTo>
                  <a:lnTo>
                    <a:pt x="5" y="112"/>
                  </a:lnTo>
                  <a:lnTo>
                    <a:pt x="9" y="113"/>
                  </a:lnTo>
                  <a:lnTo>
                    <a:pt x="9" y="113"/>
                  </a:lnTo>
                  <a:lnTo>
                    <a:pt x="16" y="112"/>
                  </a:lnTo>
                  <a:lnTo>
                    <a:pt x="21" y="108"/>
                  </a:lnTo>
                  <a:lnTo>
                    <a:pt x="27" y="101"/>
                  </a:lnTo>
                  <a:lnTo>
                    <a:pt x="32" y="92"/>
                  </a:lnTo>
                  <a:lnTo>
                    <a:pt x="19" y="0"/>
                  </a:lnTo>
                  <a:lnTo>
                    <a:pt x="35" y="0"/>
                  </a:lnTo>
                  <a:lnTo>
                    <a:pt x="45" y="71"/>
                  </a:lnTo>
                  <a:lnTo>
                    <a:pt x="45" y="71"/>
                  </a:lnTo>
                  <a:lnTo>
                    <a:pt x="84" y="0"/>
                  </a:lnTo>
                  <a:lnTo>
                    <a:pt x="102" y="0"/>
                  </a:lnTo>
                  <a:lnTo>
                    <a:pt x="41" y="104"/>
                  </a:lnTo>
                  <a:lnTo>
                    <a:pt x="41" y="104"/>
                  </a:lnTo>
                  <a:lnTo>
                    <a:pt x="36" y="113"/>
                  </a:lnTo>
                  <a:lnTo>
                    <a:pt x="29" y="120"/>
                  </a:lnTo>
                  <a:lnTo>
                    <a:pt x="27" y="123"/>
                  </a:lnTo>
                  <a:lnTo>
                    <a:pt x="21" y="124"/>
                  </a:lnTo>
                  <a:lnTo>
                    <a:pt x="17" y="126"/>
                  </a:lnTo>
                  <a:lnTo>
                    <a:pt x="12" y="126"/>
                  </a:lnTo>
                  <a:lnTo>
                    <a:pt x="12" y="126"/>
                  </a:lnTo>
                  <a:lnTo>
                    <a:pt x="0" y="126"/>
                  </a:lnTo>
                  <a:lnTo>
                    <a:pt x="3"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6294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6"/>
          <a:stretch/>
        </p:blipFill>
        <p:spPr>
          <a:xfrm>
            <a:off x="-4677" y="-6235"/>
            <a:ext cx="9406085" cy="6581212"/>
          </a:xfrm>
          <a:prstGeom prst="rect">
            <a:avLst/>
          </a:prstGeom>
        </p:spPr>
      </p:pic>
      <p:pic>
        <p:nvPicPr>
          <p:cNvPr id="7" name="Picture 6">
            <a:extLst>
              <a:ext uri="{FF2B5EF4-FFF2-40B4-BE49-F238E27FC236}">
                <a16:creationId xmlns="" xmlns:a16="http://schemas.microsoft.com/office/drawing/2014/main" id="{8E31352C-29E3-4B73-9AB2-8303F6565FA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675" y="-8966"/>
            <a:ext cx="12206201" cy="6886015"/>
          </a:xfrm>
          <a:prstGeom prst="rect">
            <a:avLst/>
          </a:prstGeom>
        </p:spPr>
      </p:pic>
      <p:sp>
        <p:nvSpPr>
          <p:cNvPr id="14" name="Rectangle 13">
            <a:extLst>
              <a:ext uri="{FF2B5EF4-FFF2-40B4-BE49-F238E27FC236}">
                <a16:creationId xmlns="" xmlns:a16="http://schemas.microsoft.com/office/drawing/2014/main" id="{F5602352-0852-4D89-8838-15D4EB0E0CA4}"/>
              </a:ext>
            </a:extLst>
          </p:cNvPr>
          <p:cNvSpPr/>
          <p:nvPr userDrawn="1"/>
        </p:nvSpPr>
        <p:spPr>
          <a:xfrm>
            <a:off x="1250951" y="3468431"/>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8C4C4CF0-4FE6-4558-AB70-8E171A471668}"/>
              </a:ext>
            </a:extLst>
          </p:cNvPr>
          <p:cNvSpPr>
            <a:spLocks noGrp="1"/>
          </p:cNvSpPr>
          <p:nvPr userDrawn="1">
            <p:ph type="ctrTitle"/>
          </p:nvPr>
        </p:nvSpPr>
        <p:spPr>
          <a:xfrm>
            <a:off x="1569367" y="3818914"/>
            <a:ext cx="4307559" cy="1088366"/>
          </a:xfrm>
        </p:spPr>
        <p:txBody>
          <a:bodyPr lIns="0" tIns="0" rIns="0" bIns="0" anchor="t" anchorCtr="0">
            <a:normAutofit/>
          </a:bodyPr>
          <a:lstStyle>
            <a:lvl1pPr algn="l">
              <a:defRPr sz="3600" b="1">
                <a:solidFill>
                  <a:schemeClr val="bg1"/>
                </a:solidFill>
              </a:defRPr>
            </a:lvl1pPr>
          </a:lstStyle>
          <a:p>
            <a:r>
              <a:rPr lang="en-US" smtClean="0"/>
              <a:t>Click to edit Master title style</a:t>
            </a:r>
            <a:endParaRPr lang="en-GB" dirty="0"/>
          </a:p>
        </p:txBody>
      </p:sp>
      <p:sp>
        <p:nvSpPr>
          <p:cNvPr id="3" name="Subtitle 2">
            <a:extLst>
              <a:ext uri="{FF2B5EF4-FFF2-40B4-BE49-F238E27FC236}">
                <a16:creationId xmlns="" xmlns:a16="http://schemas.microsoft.com/office/drawing/2014/main" id="{7BB11E2A-0AC5-4CBB-8310-0DB2F9F04258}"/>
              </a:ext>
            </a:extLst>
          </p:cNvPr>
          <p:cNvSpPr>
            <a:spLocks noGrp="1"/>
          </p:cNvSpPr>
          <p:nvPr userDrawn="1">
            <p:ph type="subTitle" idx="1" hasCustomPrompt="1"/>
          </p:nvPr>
        </p:nvSpPr>
        <p:spPr>
          <a:xfrm>
            <a:off x="1569369" y="4999136"/>
            <a:ext cx="4307559"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 title style</a:t>
            </a:r>
            <a:endParaRPr lang="en-GB" dirty="0"/>
          </a:p>
        </p:txBody>
      </p:sp>
      <p:sp>
        <p:nvSpPr>
          <p:cNvPr id="4" name="Date Placeholder 3">
            <a:extLst>
              <a:ext uri="{FF2B5EF4-FFF2-40B4-BE49-F238E27FC236}">
                <a16:creationId xmlns="" xmlns:a16="http://schemas.microsoft.com/office/drawing/2014/main" id="{E8B96C26-0BF4-4DF8-8FD4-9DB69EBECA0E}"/>
              </a:ext>
            </a:extLst>
          </p:cNvPr>
          <p:cNvSpPr>
            <a:spLocks noGrp="1"/>
          </p:cNvSpPr>
          <p:nvPr userDrawn="1">
            <p:ph type="dt" sz="half" idx="10"/>
          </p:nvPr>
        </p:nvSpPr>
        <p:spPr>
          <a:xfrm>
            <a:off x="9666533" y="4188280"/>
            <a:ext cx="2209800" cy="365125"/>
          </a:xfrm>
          <a:prstGeom prst="rect">
            <a:avLst/>
          </a:prstGeom>
        </p:spPr>
        <p:txBody>
          <a:bodyPr lIns="0" tIns="0" rIns="0" bIns="0"/>
          <a:lstStyle>
            <a:lvl1pPr algn="r">
              <a:defRPr sz="1600">
                <a:solidFill>
                  <a:schemeClr val="tx2">
                    <a:lumMod val="60000"/>
                    <a:lumOff val="40000"/>
                  </a:schemeClr>
                </a:solidFill>
              </a:defRPr>
            </a:lvl1pPr>
          </a:lstStyle>
          <a:p>
            <a:fld id="{DFC92E27-C0B9-4640-8D3D-341DF6E812E8}" type="datetime3">
              <a:rPr lang="en-US" smtClean="0"/>
              <a:t>1 April 2020</a:t>
            </a:fld>
            <a:endParaRPr lang="en-GB" dirty="0"/>
          </a:p>
        </p:txBody>
      </p:sp>
      <p:sp>
        <p:nvSpPr>
          <p:cNvPr id="10" name="Text Placeholder 9">
            <a:extLst>
              <a:ext uri="{FF2B5EF4-FFF2-40B4-BE49-F238E27FC236}">
                <a16:creationId xmlns="" xmlns:a16="http://schemas.microsoft.com/office/drawing/2014/main"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dirty="0"/>
              <a:t>Presenter’s Name</a:t>
            </a:r>
            <a:endParaRPr lang="en-GB" dirty="0"/>
          </a:p>
        </p:txBody>
      </p:sp>
      <p:sp>
        <p:nvSpPr>
          <p:cNvPr id="13" name="Text Placeholder 12">
            <a:extLst>
              <a:ext uri="{FF2B5EF4-FFF2-40B4-BE49-F238E27FC236}">
                <a16:creationId xmlns="" xmlns:a16="http://schemas.microsoft.com/office/drawing/2014/main" id="{7997C070-F9F0-4706-90C5-EBB59766DF77}"/>
              </a:ext>
            </a:extLst>
          </p:cNvPr>
          <p:cNvSpPr>
            <a:spLocks noGrp="1"/>
          </p:cNvSpPr>
          <p:nvPr userDrawn="1">
            <p:ph type="body" sz="quarter" idx="13" hasCustomPrompt="1"/>
          </p:nvPr>
        </p:nvSpPr>
        <p:spPr>
          <a:xfrm>
            <a:off x="9666533" y="3717159"/>
            <a:ext cx="2209800" cy="261571"/>
          </a:xfrm>
          <a:prstGeom prst="rect">
            <a:avLst/>
          </a:prstGeom>
        </p:spPr>
        <p:txBody>
          <a:bodyPr>
            <a:normAutofit/>
          </a:bodyPr>
          <a:lstStyle>
            <a:lvl1pPr algn="r">
              <a:defRPr sz="1600">
                <a:solidFill>
                  <a:schemeClr val="tx2"/>
                </a:solidFill>
              </a:defRPr>
            </a:lvl1pPr>
          </a:lstStyle>
          <a:p>
            <a:pPr lvl="0"/>
            <a:r>
              <a:rPr lang="en-US" dirty="0"/>
              <a:t>Job Title</a:t>
            </a:r>
            <a:endParaRPr lang="en-GB" dirty="0"/>
          </a:p>
        </p:txBody>
      </p:sp>
      <p:pic>
        <p:nvPicPr>
          <p:cNvPr id="23" name="Picture 22">
            <a:extLst>
              <a:ext uri="{FF2B5EF4-FFF2-40B4-BE49-F238E27FC236}">
                <a16:creationId xmlns="" xmlns:a16="http://schemas.microsoft.com/office/drawing/2014/main" id="{C65CA508-E151-47CF-A3B8-A42B9D4C05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3191" y="331789"/>
            <a:ext cx="860688" cy="825500"/>
          </a:xfrm>
          <a:prstGeom prst="rect">
            <a:avLst/>
          </a:prstGeom>
        </p:spPr>
      </p:pic>
      <p:grpSp>
        <p:nvGrpSpPr>
          <p:cNvPr id="61" name="Group 4">
            <a:extLst>
              <a:ext uri="{FF2B5EF4-FFF2-40B4-BE49-F238E27FC236}">
                <a16:creationId xmlns="" xmlns:a16="http://schemas.microsoft.com/office/drawing/2014/main" id="{91D9BCAA-25E9-452A-9715-F5B7B99FC6D5}"/>
              </a:ext>
            </a:extLst>
          </p:cNvPr>
          <p:cNvGrpSpPr>
            <a:grpSpLocks noChangeAspect="1"/>
          </p:cNvGrpSpPr>
          <p:nvPr userDrawn="1"/>
        </p:nvGrpSpPr>
        <p:grpSpPr bwMode="auto">
          <a:xfrm>
            <a:off x="9579368" y="6186591"/>
            <a:ext cx="2296965" cy="456731"/>
            <a:chOff x="5816" y="3913"/>
            <a:chExt cx="1378" cy="274"/>
          </a:xfrm>
        </p:grpSpPr>
        <p:sp>
          <p:nvSpPr>
            <p:cNvPr id="62" name="AutoShape 3">
              <a:extLst>
                <a:ext uri="{FF2B5EF4-FFF2-40B4-BE49-F238E27FC236}">
                  <a16:creationId xmlns="" xmlns:a16="http://schemas.microsoft.com/office/drawing/2014/main" id="{F8EFC0AA-BC28-4F19-BADB-B9AD06FE0C32}"/>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5">
              <a:extLst>
                <a:ext uri="{FF2B5EF4-FFF2-40B4-BE49-F238E27FC236}">
                  <a16:creationId xmlns="" xmlns:a16="http://schemas.microsoft.com/office/drawing/2014/main" id="{4B4E739B-5976-411D-A678-1D71E0E0229D}"/>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 xmlns:a16="http://schemas.microsoft.com/office/drawing/2014/main" id="{34416E9E-5EA1-4A4D-8655-141DE9BD7E41}"/>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 xmlns:a16="http://schemas.microsoft.com/office/drawing/2014/main" id="{17C069DE-1B3C-407D-A999-90B4EB89E1E2}"/>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 xmlns:a16="http://schemas.microsoft.com/office/drawing/2014/main" id="{65F3B0FF-4B9B-4591-B531-77C0AE1B7168}"/>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 xmlns:a16="http://schemas.microsoft.com/office/drawing/2014/main" id="{CAD5568B-9849-4264-B387-1CFFCFDD072E}"/>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 xmlns:a16="http://schemas.microsoft.com/office/drawing/2014/main" id="{C96ECA01-25B2-4787-ACB5-7AF00AFD2D78}"/>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 xmlns:a16="http://schemas.microsoft.com/office/drawing/2014/main" id="{E29C40AF-7AC4-44A5-9FAB-11BE6EEF9093}"/>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 xmlns:a16="http://schemas.microsoft.com/office/drawing/2014/main" id="{4DED57DE-941C-4200-A193-902EFC775FA4}"/>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3">
              <a:extLst>
                <a:ext uri="{FF2B5EF4-FFF2-40B4-BE49-F238E27FC236}">
                  <a16:creationId xmlns="" xmlns:a16="http://schemas.microsoft.com/office/drawing/2014/main" id="{A1E9ED8C-7949-4BD3-B201-18D4F625AF90}"/>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4">
              <a:extLst>
                <a:ext uri="{FF2B5EF4-FFF2-40B4-BE49-F238E27FC236}">
                  <a16:creationId xmlns="" xmlns:a16="http://schemas.microsoft.com/office/drawing/2014/main" id="{9E41F402-A529-47E3-8255-E08C8674A09E}"/>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5">
              <a:extLst>
                <a:ext uri="{FF2B5EF4-FFF2-40B4-BE49-F238E27FC236}">
                  <a16:creationId xmlns="" xmlns:a16="http://schemas.microsoft.com/office/drawing/2014/main" id="{7222AAD0-10DE-4C52-A165-A5D7F5B715B1}"/>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6">
              <a:extLst>
                <a:ext uri="{FF2B5EF4-FFF2-40B4-BE49-F238E27FC236}">
                  <a16:creationId xmlns="" xmlns:a16="http://schemas.microsoft.com/office/drawing/2014/main" id="{63AB9ADD-FF58-4877-9C9F-8B08FD6D70AC}"/>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7">
              <a:extLst>
                <a:ext uri="{FF2B5EF4-FFF2-40B4-BE49-F238E27FC236}">
                  <a16:creationId xmlns="" xmlns:a16="http://schemas.microsoft.com/office/drawing/2014/main" id="{BD9C7A1E-8DF3-4896-B7E5-23BF91012EDB}"/>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8">
              <a:extLst>
                <a:ext uri="{FF2B5EF4-FFF2-40B4-BE49-F238E27FC236}">
                  <a16:creationId xmlns="" xmlns:a16="http://schemas.microsoft.com/office/drawing/2014/main" id="{00516F1C-D65E-4EF0-BBD7-74A6EA45E764}"/>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9">
              <a:extLst>
                <a:ext uri="{FF2B5EF4-FFF2-40B4-BE49-F238E27FC236}">
                  <a16:creationId xmlns="" xmlns:a16="http://schemas.microsoft.com/office/drawing/2014/main" id="{9C96A179-B448-435D-B496-27252A9C8FA1}"/>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0">
              <a:extLst>
                <a:ext uri="{FF2B5EF4-FFF2-40B4-BE49-F238E27FC236}">
                  <a16:creationId xmlns="" xmlns:a16="http://schemas.microsoft.com/office/drawing/2014/main" id="{7DA1180F-5CA4-4B2A-B086-550B9355B079}"/>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1">
              <a:extLst>
                <a:ext uri="{FF2B5EF4-FFF2-40B4-BE49-F238E27FC236}">
                  <a16:creationId xmlns="" xmlns:a16="http://schemas.microsoft.com/office/drawing/2014/main" id="{3D271C15-196C-452B-B170-36FC384DCFE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2">
              <a:extLst>
                <a:ext uri="{FF2B5EF4-FFF2-40B4-BE49-F238E27FC236}">
                  <a16:creationId xmlns="" xmlns:a16="http://schemas.microsoft.com/office/drawing/2014/main" id="{BE43D17A-8BCC-40E9-933F-FE890679E779}"/>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3">
              <a:extLst>
                <a:ext uri="{FF2B5EF4-FFF2-40B4-BE49-F238E27FC236}">
                  <a16:creationId xmlns="" xmlns:a16="http://schemas.microsoft.com/office/drawing/2014/main" id="{AA6CB217-8BE7-4890-B768-0281D8FD718C}"/>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4">
              <a:extLst>
                <a:ext uri="{FF2B5EF4-FFF2-40B4-BE49-F238E27FC236}">
                  <a16:creationId xmlns="" xmlns:a16="http://schemas.microsoft.com/office/drawing/2014/main" id="{93DB4A2F-F414-497F-8011-86D7FE209455}"/>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5">
              <a:extLst>
                <a:ext uri="{FF2B5EF4-FFF2-40B4-BE49-F238E27FC236}">
                  <a16:creationId xmlns="" xmlns:a16="http://schemas.microsoft.com/office/drawing/2014/main" id="{83DA7E65-7E9E-45E1-91C4-A3520ACAF095}"/>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6">
              <a:extLst>
                <a:ext uri="{FF2B5EF4-FFF2-40B4-BE49-F238E27FC236}">
                  <a16:creationId xmlns="" xmlns:a16="http://schemas.microsoft.com/office/drawing/2014/main" id="{AEF334F0-9FE5-42CE-BA59-8FBA09CF2070}"/>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
              <a:extLst>
                <a:ext uri="{FF2B5EF4-FFF2-40B4-BE49-F238E27FC236}">
                  <a16:creationId xmlns="" xmlns:a16="http://schemas.microsoft.com/office/drawing/2014/main" id="{01E8CEB7-6F6A-417F-B045-594D0CD07A27}"/>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a:extLst>
                <a:ext uri="{FF2B5EF4-FFF2-40B4-BE49-F238E27FC236}">
                  <a16:creationId xmlns="" xmlns:a16="http://schemas.microsoft.com/office/drawing/2014/main" id="{E18C9E32-55D2-4DCF-A857-A0F12301E0DB}"/>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a:extLst>
                <a:ext uri="{FF2B5EF4-FFF2-40B4-BE49-F238E27FC236}">
                  <a16:creationId xmlns="" xmlns:a16="http://schemas.microsoft.com/office/drawing/2014/main" id="{DAE2E944-4F26-46FA-B80F-CEAD6307FF0A}"/>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0">
              <a:extLst>
                <a:ext uri="{FF2B5EF4-FFF2-40B4-BE49-F238E27FC236}">
                  <a16:creationId xmlns="" xmlns:a16="http://schemas.microsoft.com/office/drawing/2014/main" id="{2A09DD95-B9E2-4E20-B318-45DD24C40165}"/>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31">
              <a:extLst>
                <a:ext uri="{FF2B5EF4-FFF2-40B4-BE49-F238E27FC236}">
                  <a16:creationId xmlns="" xmlns:a16="http://schemas.microsoft.com/office/drawing/2014/main" id="{49CF64DB-2782-42C8-AA3D-91A39A592592}"/>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2">
              <a:extLst>
                <a:ext uri="{FF2B5EF4-FFF2-40B4-BE49-F238E27FC236}">
                  <a16:creationId xmlns="" xmlns:a16="http://schemas.microsoft.com/office/drawing/2014/main" id="{8A1776AB-2766-4C70-BBA6-3728145003BA}"/>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3">
              <a:extLst>
                <a:ext uri="{FF2B5EF4-FFF2-40B4-BE49-F238E27FC236}">
                  <a16:creationId xmlns="" xmlns:a16="http://schemas.microsoft.com/office/drawing/2014/main" id="{1A30FB79-2D2F-4CD0-9293-425368C702D1}"/>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4">
              <a:extLst>
                <a:ext uri="{FF2B5EF4-FFF2-40B4-BE49-F238E27FC236}">
                  <a16:creationId xmlns="" xmlns:a16="http://schemas.microsoft.com/office/drawing/2014/main" id="{7E3F23BF-48D0-4B81-8BEF-00E147D61795}"/>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35">
              <a:extLst>
                <a:ext uri="{FF2B5EF4-FFF2-40B4-BE49-F238E27FC236}">
                  <a16:creationId xmlns="" xmlns:a16="http://schemas.microsoft.com/office/drawing/2014/main" id="{03673C6E-6C9B-4340-B3C9-18DD64DB05B9}"/>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36">
              <a:extLst>
                <a:ext uri="{FF2B5EF4-FFF2-40B4-BE49-F238E27FC236}">
                  <a16:creationId xmlns="" xmlns:a16="http://schemas.microsoft.com/office/drawing/2014/main" id="{9852225D-8CCC-4DD0-AAF5-4775B7C156EF}"/>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37">
              <a:extLst>
                <a:ext uri="{FF2B5EF4-FFF2-40B4-BE49-F238E27FC236}">
                  <a16:creationId xmlns="" xmlns:a16="http://schemas.microsoft.com/office/drawing/2014/main" id="{09A45E93-BAA8-4758-AAE2-DC35A13F02E4}"/>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8">
              <a:extLst>
                <a:ext uri="{FF2B5EF4-FFF2-40B4-BE49-F238E27FC236}">
                  <a16:creationId xmlns="" xmlns:a16="http://schemas.microsoft.com/office/drawing/2014/main" id="{BF7D8EE9-728B-4648-BEB7-FDD48E036AB1}"/>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9">
              <a:extLst>
                <a:ext uri="{FF2B5EF4-FFF2-40B4-BE49-F238E27FC236}">
                  <a16:creationId xmlns="" xmlns:a16="http://schemas.microsoft.com/office/drawing/2014/main" id="{77A11FCE-A0A4-43E5-93FA-E706F64CE6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0">
              <a:extLst>
                <a:ext uri="{FF2B5EF4-FFF2-40B4-BE49-F238E27FC236}">
                  <a16:creationId xmlns="" xmlns:a16="http://schemas.microsoft.com/office/drawing/2014/main" id="{D07F64C4-916F-4175-A6BE-F61E4711D0A0}"/>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3233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7"/>
            <a:ext cx="2844800" cy="365125"/>
          </a:xfrm>
          <a:prstGeom prst="rect">
            <a:avLst/>
          </a:prstGeom>
        </p:spPr>
        <p:txBody>
          <a:bodyPr/>
          <a:lstStyle/>
          <a:p>
            <a:fld id="{C5515293-5180-4371-98D8-B3B7B2C23EB4}" type="datetime1">
              <a:rPr lang="en-US" smtClean="0"/>
              <a:t>4/1/2020</a:t>
            </a:fld>
            <a:endParaRPr lang="en-US"/>
          </a:p>
        </p:txBody>
      </p:sp>
      <p:sp>
        <p:nvSpPr>
          <p:cNvPr id="3" name="Footer Placeholder 2"/>
          <p:cNvSpPr>
            <a:spLocks noGrp="1"/>
          </p:cNvSpPr>
          <p:nvPr>
            <p:ph type="ftr" sz="quarter" idx="11"/>
          </p:nvPr>
        </p:nvSpPr>
        <p:spPr>
          <a:xfrm>
            <a:off x="4165600" y="6356367"/>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268C593-4852-F54D-B7BA-41599AF73C04}" type="slidenum">
              <a:rPr lang="en-US" smtClean="0"/>
              <a:t>‹#›</a:t>
            </a:fld>
            <a:endParaRPr lang="en-US"/>
          </a:p>
        </p:txBody>
      </p:sp>
    </p:spTree>
    <p:extLst>
      <p:ext uri="{BB962C8B-B14F-4D97-AF65-F5344CB8AC3E}">
        <p14:creationId xmlns:p14="http://schemas.microsoft.com/office/powerpoint/2010/main" val="254945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a:prstGeom prst="rect">
            <a:avLst/>
          </a:prstGeom>
        </p:spPr>
        <p:txBody>
          <a:bodyPr/>
          <a:lstStyle>
            <a:lvl1pPr algn="r">
              <a:defRPr b="1">
                <a:solidFill>
                  <a:srgbClr val="0070C0"/>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2743200" y="3892858"/>
            <a:ext cx="8534400" cy="1752600"/>
          </a:xfrm>
          <a:prstGeom prst="rect">
            <a:avLst/>
          </a:prstGeo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GB" sz="2400" b="1" dirty="0" smtClean="0">
                <a:solidFill>
                  <a:srgbClr val="0070C0"/>
                </a:solidFill>
              </a:rPr>
              <a:t>A person</a:t>
            </a:r>
          </a:p>
          <a:p>
            <a:pPr algn="r"/>
            <a:r>
              <a:rPr lang="en-GB" sz="2400" dirty="0" smtClean="0">
                <a:solidFill>
                  <a:srgbClr val="0070C0"/>
                </a:solidFill>
              </a:rPr>
              <a:t>Head of </a:t>
            </a:r>
            <a:r>
              <a:rPr lang="en-GB" sz="2400" dirty="0" err="1" smtClean="0">
                <a:solidFill>
                  <a:srgbClr val="0070C0"/>
                </a:solidFill>
              </a:rPr>
              <a:t>Powperpoint</a:t>
            </a:r>
            <a:endParaRPr lang="en-GB" sz="2400" dirty="0">
              <a:solidFill>
                <a:srgbClr val="0070C0"/>
              </a:solidFill>
            </a:endParaRPr>
          </a:p>
        </p:txBody>
      </p:sp>
      <p:sp>
        <p:nvSpPr>
          <p:cNvPr id="4" name="Date Placeholder 3"/>
          <p:cNvSpPr>
            <a:spLocks noGrp="1"/>
          </p:cNvSpPr>
          <p:nvPr>
            <p:ph type="dt" sz="half" idx="10"/>
          </p:nvPr>
        </p:nvSpPr>
        <p:spPr>
          <a:xfrm>
            <a:off x="609600" y="6356367"/>
            <a:ext cx="2844800" cy="365125"/>
          </a:xfrm>
          <a:prstGeom prst="rect">
            <a:avLst/>
          </a:prstGeom>
        </p:spPr>
        <p:txBody>
          <a:bodyPr/>
          <a:lstStyle/>
          <a:p>
            <a:fld id="{755C51F3-C917-954C-9730-DA27A7119A08}"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a:xfrm>
            <a:off x="4165600" y="6356367"/>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67"/>
            <a:ext cx="2844800" cy="365125"/>
          </a:xfrm>
          <a:prstGeom prst="rect">
            <a:avLst/>
          </a:prstGeom>
        </p:spPr>
        <p:txBody>
          <a:bodyPr/>
          <a:lstStyle/>
          <a:p>
            <a:fld id="{24B4E3C1-4DF5-5C47-AE6D-9B049F985D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2274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xfrm>
            <a:off x="609600" y="6356357"/>
            <a:ext cx="2844800" cy="365125"/>
          </a:xfrm>
          <a:prstGeom prst="rect">
            <a:avLst/>
          </a:prstGeom>
        </p:spPr>
        <p:txBody>
          <a:bodyPr/>
          <a:lstStyle>
            <a:lvl1pPr>
              <a:defRPr/>
            </a:lvl1pPr>
          </a:lstStyle>
          <a:p>
            <a:pPr>
              <a:defRPr/>
            </a:pPr>
            <a:fld id="{C57D3991-A2ED-438A-870E-E12C2E76245E}" type="datetime1">
              <a:rPr lang="en-GB" smtClean="0">
                <a:solidFill>
                  <a:prstClr val="black"/>
                </a:solidFill>
              </a:rPr>
              <a:pPr>
                <a:defRPr/>
              </a:pPr>
              <a:t>01/04/2020</a:t>
            </a:fld>
            <a:endParaRPr lang="en-GB" dirty="0">
              <a:solidFill>
                <a:prstClr val="black"/>
              </a:solidFill>
            </a:endParaRPr>
          </a:p>
        </p:txBody>
      </p:sp>
      <p:sp>
        <p:nvSpPr>
          <p:cNvPr id="4" name="Footer Placeholder 4"/>
          <p:cNvSpPr>
            <a:spLocks noGrp="1"/>
          </p:cNvSpPr>
          <p:nvPr>
            <p:ph type="ftr" sz="quarter" idx="11"/>
          </p:nvPr>
        </p:nvSpPr>
        <p:spPr>
          <a:xfrm>
            <a:off x="4165600" y="6356357"/>
            <a:ext cx="3860800" cy="365125"/>
          </a:xfrm>
          <a:prstGeom prst="rect">
            <a:avLst/>
          </a:prstGeom>
        </p:spPr>
        <p:txBody>
          <a:bodyPr/>
          <a:lstStyle>
            <a:lvl1pPr>
              <a:defRPr/>
            </a:lvl1pPr>
          </a:lstStyle>
          <a:p>
            <a:pPr>
              <a:defRPr/>
            </a:pPr>
            <a:endParaRPr lang="en-GB" dirty="0">
              <a:solidFill>
                <a:prstClr val="black"/>
              </a:solidFill>
            </a:endParaRPr>
          </a:p>
        </p:txBody>
      </p:sp>
      <p:sp>
        <p:nvSpPr>
          <p:cNvPr id="5" name="Slide Number Placeholder 5"/>
          <p:cNvSpPr>
            <a:spLocks noGrp="1"/>
          </p:cNvSpPr>
          <p:nvPr>
            <p:ph type="sldNum" sz="quarter" idx="12"/>
          </p:nvPr>
        </p:nvSpPr>
        <p:spPr>
          <a:xfrm>
            <a:off x="8737600" y="6356357"/>
            <a:ext cx="2844800" cy="365125"/>
          </a:xfrm>
          <a:prstGeom prst="rect">
            <a:avLst/>
          </a:prstGeom>
        </p:spPr>
        <p:txBody>
          <a:bodyPr/>
          <a:lstStyle>
            <a:lvl1pPr>
              <a:defRPr/>
            </a:lvl1pPr>
          </a:lstStyle>
          <a:p>
            <a:pPr>
              <a:defRPr/>
            </a:pPr>
            <a:fld id="{EAFF8D32-E2A6-4858-9689-3A823AE7E017}"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5380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6"/>
          <a:stretch/>
        </p:blipFill>
        <p:spPr>
          <a:xfrm>
            <a:off x="-4677" y="-6235"/>
            <a:ext cx="9406085" cy="6581212"/>
          </a:xfrm>
          <a:prstGeom prst="rect">
            <a:avLst/>
          </a:prstGeom>
        </p:spPr>
      </p:pic>
      <p:pic>
        <p:nvPicPr>
          <p:cNvPr id="7" name="Picture 6">
            <a:extLst>
              <a:ext uri="{FF2B5EF4-FFF2-40B4-BE49-F238E27FC236}">
                <a16:creationId xmlns:a16="http://schemas.microsoft.com/office/drawing/2014/main" xmlns="" id="{8E31352C-29E3-4B73-9AB2-8303F6565FA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676" y="-8966"/>
            <a:ext cx="12206201" cy="6886015"/>
          </a:xfrm>
          <a:prstGeom prst="rect">
            <a:avLst/>
          </a:prstGeom>
        </p:spPr>
      </p:pic>
      <p:sp>
        <p:nvSpPr>
          <p:cNvPr id="14" name="Rectangle 13">
            <a:extLst>
              <a:ext uri="{FF2B5EF4-FFF2-40B4-BE49-F238E27FC236}">
                <a16:creationId xmlns:a16="http://schemas.microsoft.com/office/drawing/2014/main" xmlns="" id="{F5602352-0852-4D89-8838-15D4EB0E0CA4}"/>
              </a:ext>
            </a:extLst>
          </p:cNvPr>
          <p:cNvSpPr/>
          <p:nvPr userDrawn="1"/>
        </p:nvSpPr>
        <p:spPr>
          <a:xfrm>
            <a:off x="1250950" y="3468431"/>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xmlns="" id="{8C4C4CF0-4FE6-4558-AB70-8E171A471668}"/>
              </a:ext>
            </a:extLst>
          </p:cNvPr>
          <p:cNvSpPr>
            <a:spLocks noGrp="1"/>
          </p:cNvSpPr>
          <p:nvPr userDrawn="1">
            <p:ph type="ctrTitle"/>
          </p:nvPr>
        </p:nvSpPr>
        <p:spPr>
          <a:xfrm>
            <a:off x="1569367" y="3818914"/>
            <a:ext cx="4307558" cy="1088366"/>
          </a:xfrm>
        </p:spPr>
        <p:txBody>
          <a:bodyPr lIns="0" tIns="0" rIns="0" bIns="0" anchor="t" anchorCtr="0">
            <a:normAutofit/>
          </a:bodyPr>
          <a:lstStyle>
            <a:lvl1pPr algn="l">
              <a:defRPr sz="3600" b="1">
                <a:solidFill>
                  <a:schemeClr val="bg1"/>
                </a:solidFill>
              </a:defRPr>
            </a:lvl1p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xmlns="" id="{7BB11E2A-0AC5-4CBB-8310-0DB2F9F04258}"/>
              </a:ext>
            </a:extLst>
          </p:cNvPr>
          <p:cNvSpPr>
            <a:spLocks noGrp="1"/>
          </p:cNvSpPr>
          <p:nvPr userDrawn="1">
            <p:ph type="subTitle" idx="1" hasCustomPrompt="1"/>
          </p:nvPr>
        </p:nvSpPr>
        <p:spPr>
          <a:xfrm>
            <a:off x="1569368" y="4999136"/>
            <a:ext cx="4307558"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 title style</a:t>
            </a:r>
            <a:endParaRPr lang="en-GB" dirty="0"/>
          </a:p>
        </p:txBody>
      </p:sp>
      <p:sp>
        <p:nvSpPr>
          <p:cNvPr id="4" name="Date Placeholder 3">
            <a:extLst>
              <a:ext uri="{FF2B5EF4-FFF2-40B4-BE49-F238E27FC236}">
                <a16:creationId xmlns:a16="http://schemas.microsoft.com/office/drawing/2014/main" xmlns="" id="{E8B96C26-0BF4-4DF8-8FD4-9DB69EBECA0E}"/>
              </a:ext>
            </a:extLst>
          </p:cNvPr>
          <p:cNvSpPr>
            <a:spLocks noGrp="1"/>
          </p:cNvSpPr>
          <p:nvPr userDrawn="1">
            <p:ph type="dt" sz="half" idx="10"/>
          </p:nvPr>
        </p:nvSpPr>
        <p:spPr>
          <a:xfrm>
            <a:off x="9666533" y="4188278"/>
            <a:ext cx="2209800" cy="365125"/>
          </a:xfrm>
          <a:prstGeom prst="rect">
            <a:avLst/>
          </a:prstGeom>
        </p:spPr>
        <p:txBody>
          <a:bodyPr lIns="0" tIns="0" rIns="0" bIns="0"/>
          <a:lstStyle>
            <a:lvl1pPr algn="r">
              <a:defRPr sz="1600">
                <a:solidFill>
                  <a:schemeClr val="tx2">
                    <a:lumMod val="60000"/>
                    <a:lumOff val="40000"/>
                  </a:schemeClr>
                </a:solidFill>
              </a:defRPr>
            </a:lvl1pPr>
          </a:lstStyle>
          <a:p>
            <a:fld id="{DFC92E27-C0B9-4640-8D3D-341DF6E812E8}" type="datetime3">
              <a:rPr lang="en-US" smtClean="0">
                <a:solidFill>
                  <a:srgbClr val="44546A">
                    <a:lumMod val="60000"/>
                    <a:lumOff val="40000"/>
                  </a:srgbClr>
                </a:solidFill>
              </a:rPr>
              <a:pPr/>
              <a:t>1 April 2020</a:t>
            </a:fld>
            <a:endParaRPr lang="en-GB" dirty="0">
              <a:solidFill>
                <a:srgbClr val="44546A">
                  <a:lumMod val="60000"/>
                  <a:lumOff val="40000"/>
                </a:srgbClr>
              </a:solidFill>
            </a:endParaRPr>
          </a:p>
        </p:txBody>
      </p:sp>
      <p:sp>
        <p:nvSpPr>
          <p:cNvPr id="10" name="Text Placeholder 9">
            <a:extLst>
              <a:ext uri="{FF2B5EF4-FFF2-40B4-BE49-F238E27FC236}">
                <a16:creationId xmlns:a16="http://schemas.microsoft.com/office/drawing/2014/main" xmlns=""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dirty="0"/>
              <a:t>Presenter’s Name</a:t>
            </a:r>
            <a:endParaRPr lang="en-GB" dirty="0"/>
          </a:p>
        </p:txBody>
      </p:sp>
      <p:sp>
        <p:nvSpPr>
          <p:cNvPr id="13" name="Text Placeholder 12">
            <a:extLst>
              <a:ext uri="{FF2B5EF4-FFF2-40B4-BE49-F238E27FC236}">
                <a16:creationId xmlns:a16="http://schemas.microsoft.com/office/drawing/2014/main" xmlns="" id="{7997C070-F9F0-4706-90C5-EBB59766DF77}"/>
              </a:ext>
            </a:extLst>
          </p:cNvPr>
          <p:cNvSpPr>
            <a:spLocks noGrp="1"/>
          </p:cNvSpPr>
          <p:nvPr userDrawn="1">
            <p:ph type="body" sz="quarter" idx="13" hasCustomPrompt="1"/>
          </p:nvPr>
        </p:nvSpPr>
        <p:spPr>
          <a:xfrm>
            <a:off x="9666533" y="3717157"/>
            <a:ext cx="2209800" cy="261571"/>
          </a:xfrm>
          <a:prstGeom prst="rect">
            <a:avLst/>
          </a:prstGeom>
        </p:spPr>
        <p:txBody>
          <a:bodyPr>
            <a:normAutofit/>
          </a:bodyPr>
          <a:lstStyle>
            <a:lvl1pPr algn="r">
              <a:defRPr sz="1600">
                <a:solidFill>
                  <a:schemeClr val="tx2"/>
                </a:solidFill>
              </a:defRPr>
            </a:lvl1pPr>
          </a:lstStyle>
          <a:p>
            <a:pPr lvl="0"/>
            <a:r>
              <a:rPr lang="en-US" dirty="0"/>
              <a:t>Job Title</a:t>
            </a:r>
            <a:endParaRPr lang="en-GB" dirty="0"/>
          </a:p>
        </p:txBody>
      </p:sp>
      <p:pic>
        <p:nvPicPr>
          <p:cNvPr id="23" name="Picture 22">
            <a:extLst>
              <a:ext uri="{FF2B5EF4-FFF2-40B4-BE49-F238E27FC236}">
                <a16:creationId xmlns:a16="http://schemas.microsoft.com/office/drawing/2014/main" xmlns="" id="{C65CA508-E151-47CF-A3B8-A42B9D4C05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3190" y="331789"/>
            <a:ext cx="860688" cy="825500"/>
          </a:xfrm>
          <a:prstGeom prst="rect">
            <a:avLst/>
          </a:prstGeom>
        </p:spPr>
      </p:pic>
      <p:grpSp>
        <p:nvGrpSpPr>
          <p:cNvPr id="61" name="Group 4">
            <a:extLst>
              <a:ext uri="{FF2B5EF4-FFF2-40B4-BE49-F238E27FC236}">
                <a16:creationId xmlns:a16="http://schemas.microsoft.com/office/drawing/2014/main" xmlns="" id="{91D9BCAA-25E9-452A-9715-F5B7B99FC6D5}"/>
              </a:ext>
            </a:extLst>
          </p:cNvPr>
          <p:cNvGrpSpPr>
            <a:grpSpLocks noChangeAspect="1"/>
          </p:cNvGrpSpPr>
          <p:nvPr userDrawn="1"/>
        </p:nvGrpSpPr>
        <p:grpSpPr bwMode="auto">
          <a:xfrm>
            <a:off x="9579368" y="6186589"/>
            <a:ext cx="2296965" cy="456731"/>
            <a:chOff x="5816" y="3913"/>
            <a:chExt cx="1378" cy="274"/>
          </a:xfrm>
        </p:grpSpPr>
        <p:sp>
          <p:nvSpPr>
            <p:cNvPr id="62" name="AutoShape 3">
              <a:extLst>
                <a:ext uri="{FF2B5EF4-FFF2-40B4-BE49-F238E27FC236}">
                  <a16:creationId xmlns:a16="http://schemas.microsoft.com/office/drawing/2014/main" xmlns="" id="{F8EFC0AA-BC28-4F19-BADB-B9AD06FE0C32}"/>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5">
              <a:extLst>
                <a:ext uri="{FF2B5EF4-FFF2-40B4-BE49-F238E27FC236}">
                  <a16:creationId xmlns:a16="http://schemas.microsoft.com/office/drawing/2014/main" xmlns="" id="{4B4E739B-5976-411D-A678-1D71E0E0229D}"/>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6">
              <a:extLst>
                <a:ext uri="{FF2B5EF4-FFF2-40B4-BE49-F238E27FC236}">
                  <a16:creationId xmlns:a16="http://schemas.microsoft.com/office/drawing/2014/main" xmlns="" id="{34416E9E-5EA1-4A4D-8655-141DE9BD7E41}"/>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7">
              <a:extLst>
                <a:ext uri="{FF2B5EF4-FFF2-40B4-BE49-F238E27FC236}">
                  <a16:creationId xmlns:a16="http://schemas.microsoft.com/office/drawing/2014/main" xmlns="" id="{17C069DE-1B3C-407D-A999-90B4EB89E1E2}"/>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8">
              <a:extLst>
                <a:ext uri="{FF2B5EF4-FFF2-40B4-BE49-F238E27FC236}">
                  <a16:creationId xmlns:a16="http://schemas.microsoft.com/office/drawing/2014/main" xmlns="" id="{65F3B0FF-4B9B-4591-B531-77C0AE1B7168}"/>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9">
              <a:extLst>
                <a:ext uri="{FF2B5EF4-FFF2-40B4-BE49-F238E27FC236}">
                  <a16:creationId xmlns:a16="http://schemas.microsoft.com/office/drawing/2014/main" xmlns="" id="{CAD5568B-9849-4264-B387-1CFFCFDD072E}"/>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10">
              <a:extLst>
                <a:ext uri="{FF2B5EF4-FFF2-40B4-BE49-F238E27FC236}">
                  <a16:creationId xmlns:a16="http://schemas.microsoft.com/office/drawing/2014/main" xmlns="" id="{C96ECA01-25B2-4787-ACB5-7AF00AFD2D78}"/>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11">
              <a:extLst>
                <a:ext uri="{FF2B5EF4-FFF2-40B4-BE49-F238E27FC236}">
                  <a16:creationId xmlns:a16="http://schemas.microsoft.com/office/drawing/2014/main" xmlns="" id="{E29C40AF-7AC4-44A5-9FAB-11BE6EEF9093}"/>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12">
              <a:extLst>
                <a:ext uri="{FF2B5EF4-FFF2-40B4-BE49-F238E27FC236}">
                  <a16:creationId xmlns:a16="http://schemas.microsoft.com/office/drawing/2014/main" xmlns="" id="{4DED57DE-941C-4200-A193-902EFC775FA4}"/>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1" name="Freeform 13">
              <a:extLst>
                <a:ext uri="{FF2B5EF4-FFF2-40B4-BE49-F238E27FC236}">
                  <a16:creationId xmlns:a16="http://schemas.microsoft.com/office/drawing/2014/main" xmlns="" id="{A1E9ED8C-7949-4BD3-B201-18D4F625AF90}"/>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14">
              <a:extLst>
                <a:ext uri="{FF2B5EF4-FFF2-40B4-BE49-F238E27FC236}">
                  <a16:creationId xmlns:a16="http://schemas.microsoft.com/office/drawing/2014/main" xmlns="" id="{9E41F402-A529-47E3-8255-E08C8674A09E}"/>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15">
              <a:extLst>
                <a:ext uri="{FF2B5EF4-FFF2-40B4-BE49-F238E27FC236}">
                  <a16:creationId xmlns:a16="http://schemas.microsoft.com/office/drawing/2014/main" xmlns="" id="{7222AAD0-10DE-4C52-A165-A5D7F5B715B1}"/>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Freeform 16">
              <a:extLst>
                <a:ext uri="{FF2B5EF4-FFF2-40B4-BE49-F238E27FC236}">
                  <a16:creationId xmlns:a16="http://schemas.microsoft.com/office/drawing/2014/main" xmlns="" id="{63AB9ADD-FF58-4877-9C9F-8B08FD6D70AC}"/>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17">
              <a:extLst>
                <a:ext uri="{FF2B5EF4-FFF2-40B4-BE49-F238E27FC236}">
                  <a16:creationId xmlns:a16="http://schemas.microsoft.com/office/drawing/2014/main" xmlns="" id="{BD9C7A1E-8DF3-4896-B7E5-23BF91012EDB}"/>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6" name="Freeform 18">
              <a:extLst>
                <a:ext uri="{FF2B5EF4-FFF2-40B4-BE49-F238E27FC236}">
                  <a16:creationId xmlns:a16="http://schemas.microsoft.com/office/drawing/2014/main" xmlns="" id="{00516F1C-D65E-4EF0-BBD7-74A6EA45E764}"/>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7" name="Freeform 19">
              <a:extLst>
                <a:ext uri="{FF2B5EF4-FFF2-40B4-BE49-F238E27FC236}">
                  <a16:creationId xmlns:a16="http://schemas.microsoft.com/office/drawing/2014/main" xmlns="" id="{9C96A179-B448-435D-B496-27252A9C8FA1}"/>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20">
              <a:extLst>
                <a:ext uri="{FF2B5EF4-FFF2-40B4-BE49-F238E27FC236}">
                  <a16:creationId xmlns:a16="http://schemas.microsoft.com/office/drawing/2014/main" xmlns="" id="{7DA1180F-5CA4-4B2A-B086-550B9355B079}"/>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9" name="Freeform 21">
              <a:extLst>
                <a:ext uri="{FF2B5EF4-FFF2-40B4-BE49-F238E27FC236}">
                  <a16:creationId xmlns:a16="http://schemas.microsoft.com/office/drawing/2014/main" xmlns="" id="{3D271C15-196C-452B-B170-36FC384DCFE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0" name="Freeform 22">
              <a:extLst>
                <a:ext uri="{FF2B5EF4-FFF2-40B4-BE49-F238E27FC236}">
                  <a16:creationId xmlns:a16="http://schemas.microsoft.com/office/drawing/2014/main" xmlns="" id="{BE43D17A-8BCC-40E9-933F-FE890679E779}"/>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23">
              <a:extLst>
                <a:ext uri="{FF2B5EF4-FFF2-40B4-BE49-F238E27FC236}">
                  <a16:creationId xmlns:a16="http://schemas.microsoft.com/office/drawing/2014/main" xmlns="" id="{AA6CB217-8BE7-4890-B768-0281D8FD718C}"/>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2" name="Freeform 24">
              <a:extLst>
                <a:ext uri="{FF2B5EF4-FFF2-40B4-BE49-F238E27FC236}">
                  <a16:creationId xmlns:a16="http://schemas.microsoft.com/office/drawing/2014/main" xmlns="" id="{93DB4A2F-F414-497F-8011-86D7FE209455}"/>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3" name="Freeform 25">
              <a:extLst>
                <a:ext uri="{FF2B5EF4-FFF2-40B4-BE49-F238E27FC236}">
                  <a16:creationId xmlns:a16="http://schemas.microsoft.com/office/drawing/2014/main" xmlns="" id="{83DA7E65-7E9E-45E1-91C4-A3520ACAF095}"/>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26">
              <a:extLst>
                <a:ext uri="{FF2B5EF4-FFF2-40B4-BE49-F238E27FC236}">
                  <a16:creationId xmlns:a16="http://schemas.microsoft.com/office/drawing/2014/main" xmlns="" id="{AEF334F0-9FE5-42CE-BA59-8FBA09CF2070}"/>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5" name="Freeform 27">
              <a:extLst>
                <a:ext uri="{FF2B5EF4-FFF2-40B4-BE49-F238E27FC236}">
                  <a16:creationId xmlns:a16="http://schemas.microsoft.com/office/drawing/2014/main" xmlns="" id="{01E8CEB7-6F6A-417F-B045-594D0CD07A27}"/>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6" name="Freeform 28">
              <a:extLst>
                <a:ext uri="{FF2B5EF4-FFF2-40B4-BE49-F238E27FC236}">
                  <a16:creationId xmlns:a16="http://schemas.microsoft.com/office/drawing/2014/main" xmlns="" id="{E18C9E32-55D2-4DCF-A857-A0F12301E0DB}"/>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7" name="Freeform 29">
              <a:extLst>
                <a:ext uri="{FF2B5EF4-FFF2-40B4-BE49-F238E27FC236}">
                  <a16:creationId xmlns:a16="http://schemas.microsoft.com/office/drawing/2014/main" xmlns="" id="{DAE2E944-4F26-46FA-B80F-CEAD6307FF0A}"/>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8" name="Freeform 30">
              <a:extLst>
                <a:ext uri="{FF2B5EF4-FFF2-40B4-BE49-F238E27FC236}">
                  <a16:creationId xmlns:a16="http://schemas.microsoft.com/office/drawing/2014/main" xmlns="" id="{2A09DD95-B9E2-4E20-B318-45DD24C40165}"/>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9" name="Freeform 31">
              <a:extLst>
                <a:ext uri="{FF2B5EF4-FFF2-40B4-BE49-F238E27FC236}">
                  <a16:creationId xmlns:a16="http://schemas.microsoft.com/office/drawing/2014/main" xmlns="" id="{49CF64DB-2782-42C8-AA3D-91A39A592592}"/>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32">
              <a:extLst>
                <a:ext uri="{FF2B5EF4-FFF2-40B4-BE49-F238E27FC236}">
                  <a16:creationId xmlns:a16="http://schemas.microsoft.com/office/drawing/2014/main" xmlns="" id="{8A1776AB-2766-4C70-BBA6-3728145003BA}"/>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1" name="Freeform 33">
              <a:extLst>
                <a:ext uri="{FF2B5EF4-FFF2-40B4-BE49-F238E27FC236}">
                  <a16:creationId xmlns:a16="http://schemas.microsoft.com/office/drawing/2014/main" xmlns="" id="{1A30FB79-2D2F-4CD0-9293-425368C702D1}"/>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2" name="Freeform 34">
              <a:extLst>
                <a:ext uri="{FF2B5EF4-FFF2-40B4-BE49-F238E27FC236}">
                  <a16:creationId xmlns:a16="http://schemas.microsoft.com/office/drawing/2014/main" xmlns="" id="{7E3F23BF-48D0-4B81-8BEF-00E147D61795}"/>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3" name="Freeform 35">
              <a:extLst>
                <a:ext uri="{FF2B5EF4-FFF2-40B4-BE49-F238E27FC236}">
                  <a16:creationId xmlns:a16="http://schemas.microsoft.com/office/drawing/2014/main" xmlns="" id="{03673C6E-6C9B-4340-B3C9-18DD64DB05B9}"/>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4" name="Freeform 36">
              <a:extLst>
                <a:ext uri="{FF2B5EF4-FFF2-40B4-BE49-F238E27FC236}">
                  <a16:creationId xmlns:a16="http://schemas.microsoft.com/office/drawing/2014/main" xmlns="" id="{9852225D-8CCC-4DD0-AAF5-4775B7C156EF}"/>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5" name="Freeform 37">
              <a:extLst>
                <a:ext uri="{FF2B5EF4-FFF2-40B4-BE49-F238E27FC236}">
                  <a16:creationId xmlns:a16="http://schemas.microsoft.com/office/drawing/2014/main" xmlns="" id="{09A45E93-BAA8-4758-AAE2-DC35A13F02E4}"/>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6" name="Freeform 38">
              <a:extLst>
                <a:ext uri="{FF2B5EF4-FFF2-40B4-BE49-F238E27FC236}">
                  <a16:creationId xmlns:a16="http://schemas.microsoft.com/office/drawing/2014/main" xmlns="" id="{BF7D8EE9-728B-4648-BEB7-FDD48E036AB1}"/>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7" name="Freeform 39">
              <a:extLst>
                <a:ext uri="{FF2B5EF4-FFF2-40B4-BE49-F238E27FC236}">
                  <a16:creationId xmlns:a16="http://schemas.microsoft.com/office/drawing/2014/main" xmlns="" id="{77A11FCE-A0A4-43E5-93FA-E706F64CE6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8" name="Freeform 40">
              <a:extLst>
                <a:ext uri="{FF2B5EF4-FFF2-40B4-BE49-F238E27FC236}">
                  <a16:creationId xmlns:a16="http://schemas.microsoft.com/office/drawing/2014/main" xmlns="" id="{D07F64C4-916F-4175-A6BE-F61E4711D0A0}"/>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98708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5C521-82AA-4E8E-BBA3-CF0F41D9D256}"/>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xmlns="" id="{A33057D0-53A0-4DCE-B588-394084FBB89A}"/>
              </a:ext>
            </a:extLst>
          </p:cNvPr>
          <p:cNvSpPr>
            <a:spLocks noGrp="1"/>
          </p:cNvSpPr>
          <p:nvPr>
            <p:ph idx="1"/>
          </p:nvPr>
        </p:nvSpPr>
        <p:spPr>
          <a:xfrm>
            <a:off x="1772354" y="1405216"/>
            <a:ext cx="8578147" cy="428075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a:extLst>
              <a:ext uri="{FF2B5EF4-FFF2-40B4-BE49-F238E27FC236}">
                <a16:creationId xmlns:a16="http://schemas.microsoft.com/office/drawing/2014/main" xmlns="" id="{ED959E16-C549-4853-95E3-36827712DD9A}"/>
              </a:ext>
            </a:extLst>
          </p:cNvPr>
          <p:cNvSpPr>
            <a:spLocks noGrp="1"/>
          </p:cNvSpPr>
          <p:nvPr>
            <p:ph type="sldNum" sz="quarter" idx="12"/>
          </p:nvPr>
        </p:nvSpPr>
        <p:spPr>
          <a:xfrm>
            <a:off x="11640269" y="6424277"/>
            <a:ext cx="221760" cy="135503"/>
          </a:xfrm>
          <a:prstGeom prst="rect">
            <a:avLst/>
          </a:prstGeom>
        </p:spPr>
        <p:txBody>
          <a:bodyPr/>
          <a:lstStyle/>
          <a:p>
            <a:fld id="{01898949-DBEE-42AF-93B8-E24DF2BBF04D}"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142011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emf"/><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F2CB72E-A01C-4185-A38A-6E04814B7C42}"/>
              </a:ext>
            </a:extLst>
          </p:cNvPr>
          <p:cNvSpPr>
            <a:spLocks noGrp="1"/>
          </p:cNvSpPr>
          <p:nvPr>
            <p:ph type="title"/>
          </p:nvPr>
        </p:nvSpPr>
        <p:spPr>
          <a:xfrm>
            <a:off x="1772354" y="338616"/>
            <a:ext cx="8578147" cy="779463"/>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3" name="Text Placeholder 2">
            <a:extLst>
              <a:ext uri="{FF2B5EF4-FFF2-40B4-BE49-F238E27FC236}">
                <a16:creationId xmlns="" xmlns:a16="http://schemas.microsoft.com/office/drawing/2014/main" id="{C29F7ED8-B9D5-41D5-B7C7-5EA89396744F}"/>
              </a:ext>
            </a:extLst>
          </p:cNvPr>
          <p:cNvSpPr>
            <a:spLocks noGrp="1"/>
          </p:cNvSpPr>
          <p:nvPr>
            <p:ph type="body" idx="1"/>
          </p:nvPr>
        </p:nvSpPr>
        <p:spPr>
          <a:xfrm>
            <a:off x="1772354" y="1405216"/>
            <a:ext cx="8578147" cy="42807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 xmlns:a16="http://schemas.microsoft.com/office/drawing/2014/main" id="{2A217E8B-0FF7-4CB4-B299-49117474FC9D}"/>
              </a:ext>
            </a:extLst>
          </p:cNvPr>
          <p:cNvSpPr>
            <a:spLocks noGrp="1"/>
          </p:cNvSpPr>
          <p:nvPr>
            <p:ph type="sldNum" sz="quarter" idx="4"/>
          </p:nvPr>
        </p:nvSpPr>
        <p:spPr>
          <a:xfrm>
            <a:off x="11649341" y="6429266"/>
            <a:ext cx="221760" cy="135503"/>
          </a:xfrm>
          <a:prstGeom prst="rect">
            <a:avLst/>
          </a:prstGeom>
        </p:spPr>
        <p:txBody>
          <a:bodyPr vert="horz" lIns="0" tIns="0" rIns="0" bIns="0" rtlCol="0" anchor="t" anchorCtr="0"/>
          <a:lstStyle>
            <a:lvl1pPr algn="l">
              <a:defRPr sz="900">
                <a:solidFill>
                  <a:schemeClr val="accent1"/>
                </a:solidFill>
              </a:defRPr>
            </a:lvl1pPr>
          </a:lstStyle>
          <a:p>
            <a:fld id="{01898949-DBEE-42AF-93B8-E24DF2BBF04D}" type="slidenum">
              <a:rPr lang="en-GB" smtClean="0"/>
              <a:pPr/>
              <a:t>‹#›</a:t>
            </a:fld>
            <a:endParaRPr lang="en-GB" dirty="0"/>
          </a:p>
        </p:txBody>
      </p:sp>
      <p:pic>
        <p:nvPicPr>
          <p:cNvPr id="10" name="Picture 9">
            <a:extLst>
              <a:ext uri="{FF2B5EF4-FFF2-40B4-BE49-F238E27FC236}">
                <a16:creationId xmlns="" xmlns:a16="http://schemas.microsoft.com/office/drawing/2014/main" id="{1D84395F-F040-407D-B7A7-D9ABCE1660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16" name="Picture 15">
            <a:extLst>
              <a:ext uri="{FF2B5EF4-FFF2-40B4-BE49-F238E27FC236}">
                <a16:creationId xmlns="" xmlns:a16="http://schemas.microsoft.com/office/drawing/2014/main" id="{A9C20EA2-A6DE-4FB2-96A3-71390A75E1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03190" y="331789"/>
            <a:ext cx="860688" cy="825500"/>
          </a:xfrm>
          <a:prstGeom prst="rect">
            <a:avLst/>
          </a:prstGeom>
        </p:spPr>
      </p:pic>
      <p:cxnSp>
        <p:nvCxnSpPr>
          <p:cNvPr id="18" name="Straight Connector 17">
            <a:extLst>
              <a:ext uri="{FF2B5EF4-FFF2-40B4-BE49-F238E27FC236}">
                <a16:creationId xmlns="" xmlns:a16="http://schemas.microsoft.com/office/drawing/2014/main" id="{58A5A56A-6E6B-4277-A578-A4662AAB41B2}"/>
              </a:ext>
            </a:extLst>
          </p:cNvPr>
          <p:cNvCxnSpPr>
            <a:cxnSpLocks/>
          </p:cNvCxnSpPr>
          <p:nvPr/>
        </p:nvCxnSpPr>
        <p:spPr>
          <a:xfrm>
            <a:off x="11559157" y="6429376"/>
            <a:ext cx="0" cy="12087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AA23BEF5-9E63-4466-AFE0-78E6C176AF55}"/>
              </a:ext>
            </a:extLst>
          </p:cNvPr>
          <p:cNvGrpSpPr>
            <a:grpSpLocks noChangeAspect="1"/>
          </p:cNvGrpSpPr>
          <p:nvPr/>
        </p:nvGrpSpPr>
        <p:grpSpPr bwMode="auto">
          <a:xfrm>
            <a:off x="9131347" y="6186589"/>
            <a:ext cx="2296965" cy="456731"/>
            <a:chOff x="5816" y="3913"/>
            <a:chExt cx="1378" cy="274"/>
          </a:xfrm>
        </p:grpSpPr>
        <p:sp>
          <p:nvSpPr>
            <p:cNvPr id="9" name="AutoShape 3">
              <a:extLst>
                <a:ext uri="{FF2B5EF4-FFF2-40B4-BE49-F238E27FC236}">
                  <a16:creationId xmlns="" xmlns:a16="http://schemas.microsoft.com/office/drawing/2014/main" id="{F225D9D5-272F-42E9-B380-72E6DB7CBC94}"/>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06EA7048-02F4-4A62-9D9E-1763C0322DC3}"/>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D9D9469D-7D6F-40FD-95DC-D6A919D50309}"/>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65AEA792-AAE5-4207-8E30-AC74B6FA2F8B}"/>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B1395AD9-D0DC-4940-B824-DF5E8C26A752}"/>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 xmlns:a16="http://schemas.microsoft.com/office/drawing/2014/main" id="{CF35E2C5-B8F3-4D63-A1A2-B7159BFF71F2}"/>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3D538FE5-2704-49D5-85FF-02A061C6D6D5}"/>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a:extLst>
                <a:ext uri="{FF2B5EF4-FFF2-40B4-BE49-F238E27FC236}">
                  <a16:creationId xmlns="" xmlns:a16="http://schemas.microsoft.com/office/drawing/2014/main" id="{AEBC94E3-CB35-428C-B968-050FDDAD7AE6}"/>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a:extLst>
                <a:ext uri="{FF2B5EF4-FFF2-40B4-BE49-F238E27FC236}">
                  <a16:creationId xmlns="" xmlns:a16="http://schemas.microsoft.com/office/drawing/2014/main" id="{E009E90B-613E-4294-8108-AA32AF68F3EA}"/>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a:extLst>
                <a:ext uri="{FF2B5EF4-FFF2-40B4-BE49-F238E27FC236}">
                  <a16:creationId xmlns="" xmlns:a16="http://schemas.microsoft.com/office/drawing/2014/main" id="{DC9E0F58-E293-437E-8F14-1BDDD1820F09}"/>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a:extLst>
                <a:ext uri="{FF2B5EF4-FFF2-40B4-BE49-F238E27FC236}">
                  <a16:creationId xmlns="" xmlns:a16="http://schemas.microsoft.com/office/drawing/2014/main" id="{5C749BB0-37E8-49E5-9C94-0B7AD3938299}"/>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a:extLst>
                <a:ext uri="{FF2B5EF4-FFF2-40B4-BE49-F238E27FC236}">
                  <a16:creationId xmlns="" xmlns:a16="http://schemas.microsoft.com/office/drawing/2014/main" id="{DC975C13-FF0B-4949-95A4-4A744F59D5DC}"/>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a:extLst>
                <a:ext uri="{FF2B5EF4-FFF2-40B4-BE49-F238E27FC236}">
                  <a16:creationId xmlns="" xmlns:a16="http://schemas.microsoft.com/office/drawing/2014/main" id="{C2DC04AA-5C5A-45F6-B6AB-1B1F9D97FF65}"/>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a:extLst>
                <a:ext uri="{FF2B5EF4-FFF2-40B4-BE49-F238E27FC236}">
                  <a16:creationId xmlns="" xmlns:a16="http://schemas.microsoft.com/office/drawing/2014/main" id="{32416ED0-C737-46B1-BB19-1E8CFC7D5FDF}"/>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
              <a:extLst>
                <a:ext uri="{FF2B5EF4-FFF2-40B4-BE49-F238E27FC236}">
                  <a16:creationId xmlns="" xmlns:a16="http://schemas.microsoft.com/office/drawing/2014/main" id="{960E548E-D15F-4744-B643-0028F89D6435}"/>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9">
              <a:extLst>
                <a:ext uri="{FF2B5EF4-FFF2-40B4-BE49-F238E27FC236}">
                  <a16:creationId xmlns="" xmlns:a16="http://schemas.microsoft.com/office/drawing/2014/main" id="{6505F2B4-A2E1-45AF-8968-3FC63F67C646}"/>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
              <a:extLst>
                <a:ext uri="{FF2B5EF4-FFF2-40B4-BE49-F238E27FC236}">
                  <a16:creationId xmlns="" xmlns:a16="http://schemas.microsoft.com/office/drawing/2014/main" id="{66853197-14BC-45BE-A967-CC050146DC03}"/>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1">
              <a:extLst>
                <a:ext uri="{FF2B5EF4-FFF2-40B4-BE49-F238E27FC236}">
                  <a16:creationId xmlns="" xmlns:a16="http://schemas.microsoft.com/office/drawing/2014/main" id="{E46D8D40-32F2-43D1-B870-77A300430D0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2">
              <a:extLst>
                <a:ext uri="{FF2B5EF4-FFF2-40B4-BE49-F238E27FC236}">
                  <a16:creationId xmlns="" xmlns:a16="http://schemas.microsoft.com/office/drawing/2014/main" id="{ADF32F55-D245-49F6-8CD6-7637F3CC6E4A}"/>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3">
              <a:extLst>
                <a:ext uri="{FF2B5EF4-FFF2-40B4-BE49-F238E27FC236}">
                  <a16:creationId xmlns="" xmlns:a16="http://schemas.microsoft.com/office/drawing/2014/main" id="{36E225FE-9AA7-4766-BA81-FB627B034AA7}"/>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a:extLst>
                <a:ext uri="{FF2B5EF4-FFF2-40B4-BE49-F238E27FC236}">
                  <a16:creationId xmlns="" xmlns:a16="http://schemas.microsoft.com/office/drawing/2014/main" id="{4F5917C1-828A-44EC-AC9E-22AD9945C203}"/>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a:extLst>
                <a:ext uri="{FF2B5EF4-FFF2-40B4-BE49-F238E27FC236}">
                  <a16:creationId xmlns="" xmlns:a16="http://schemas.microsoft.com/office/drawing/2014/main" id="{A1ACC3A7-B6B1-44BE-AF9E-7713643FC0A0}"/>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6">
              <a:extLst>
                <a:ext uri="{FF2B5EF4-FFF2-40B4-BE49-F238E27FC236}">
                  <a16:creationId xmlns="" xmlns:a16="http://schemas.microsoft.com/office/drawing/2014/main" id="{A470783C-312D-4632-8FEC-ACFC12FA912F}"/>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7">
              <a:extLst>
                <a:ext uri="{FF2B5EF4-FFF2-40B4-BE49-F238E27FC236}">
                  <a16:creationId xmlns="" xmlns:a16="http://schemas.microsoft.com/office/drawing/2014/main" id="{7679DB64-4C14-46C8-BF95-B28359DD1928}"/>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8">
              <a:extLst>
                <a:ext uri="{FF2B5EF4-FFF2-40B4-BE49-F238E27FC236}">
                  <a16:creationId xmlns="" xmlns:a16="http://schemas.microsoft.com/office/drawing/2014/main" id="{48E0284E-03D3-4037-A344-8DB187CD7C51}"/>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9">
              <a:extLst>
                <a:ext uri="{FF2B5EF4-FFF2-40B4-BE49-F238E27FC236}">
                  <a16:creationId xmlns="" xmlns:a16="http://schemas.microsoft.com/office/drawing/2014/main" id="{1D4C94AD-370C-4D0A-B67B-A0C34244D7C4}"/>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0">
              <a:extLst>
                <a:ext uri="{FF2B5EF4-FFF2-40B4-BE49-F238E27FC236}">
                  <a16:creationId xmlns="" xmlns:a16="http://schemas.microsoft.com/office/drawing/2014/main" id="{4DC0AA4F-28EB-403C-9FD4-7FEA18A4E7DB}"/>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1">
              <a:extLst>
                <a:ext uri="{FF2B5EF4-FFF2-40B4-BE49-F238E27FC236}">
                  <a16:creationId xmlns="" xmlns:a16="http://schemas.microsoft.com/office/drawing/2014/main" id="{96579C5B-40C1-46B9-9BA4-BA9E3DCC5291}"/>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2">
              <a:extLst>
                <a:ext uri="{FF2B5EF4-FFF2-40B4-BE49-F238E27FC236}">
                  <a16:creationId xmlns="" xmlns:a16="http://schemas.microsoft.com/office/drawing/2014/main" id="{88B24689-3BCA-4241-A7CC-AE9FF657EBCF}"/>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3">
              <a:extLst>
                <a:ext uri="{FF2B5EF4-FFF2-40B4-BE49-F238E27FC236}">
                  <a16:creationId xmlns="" xmlns:a16="http://schemas.microsoft.com/office/drawing/2014/main" id="{B2679343-A098-45CB-8A40-A49253A2E445}"/>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4">
              <a:extLst>
                <a:ext uri="{FF2B5EF4-FFF2-40B4-BE49-F238E27FC236}">
                  <a16:creationId xmlns="" xmlns:a16="http://schemas.microsoft.com/office/drawing/2014/main" id="{A5A65720-A8EB-4038-BB3A-46723A3314C9}"/>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a:extLst>
                <a:ext uri="{FF2B5EF4-FFF2-40B4-BE49-F238E27FC236}">
                  <a16:creationId xmlns="" xmlns:a16="http://schemas.microsoft.com/office/drawing/2014/main" id="{80AF5A0E-1908-49A6-8BE8-1F60BCFBC24A}"/>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6">
              <a:extLst>
                <a:ext uri="{FF2B5EF4-FFF2-40B4-BE49-F238E27FC236}">
                  <a16:creationId xmlns="" xmlns:a16="http://schemas.microsoft.com/office/drawing/2014/main" id="{DC4435E4-3FF2-4B46-A852-C9B494EE8747}"/>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7">
              <a:extLst>
                <a:ext uri="{FF2B5EF4-FFF2-40B4-BE49-F238E27FC236}">
                  <a16:creationId xmlns="" xmlns:a16="http://schemas.microsoft.com/office/drawing/2014/main" id="{F5BAEC72-64F6-4F21-9691-A4399F1C5375}"/>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8">
              <a:extLst>
                <a:ext uri="{FF2B5EF4-FFF2-40B4-BE49-F238E27FC236}">
                  <a16:creationId xmlns="" xmlns:a16="http://schemas.microsoft.com/office/drawing/2014/main" id="{64E1ACB6-E1CE-470C-8CD5-B3BEDDCBBDD6}"/>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9">
              <a:extLst>
                <a:ext uri="{FF2B5EF4-FFF2-40B4-BE49-F238E27FC236}">
                  <a16:creationId xmlns="" xmlns:a16="http://schemas.microsoft.com/office/drawing/2014/main" id="{D0E30878-A80E-49D1-8D56-EF23ECD34F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0">
              <a:extLst>
                <a:ext uri="{FF2B5EF4-FFF2-40B4-BE49-F238E27FC236}">
                  <a16:creationId xmlns="" xmlns:a16="http://schemas.microsoft.com/office/drawing/2014/main" id="{43EFD731-3AC6-42FC-9A77-67B5BC0056D6}"/>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5585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Lst>
  <p:hf hdr="0" ftr="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F2CB72E-A01C-4185-A38A-6E04814B7C42}"/>
              </a:ext>
            </a:extLst>
          </p:cNvPr>
          <p:cNvSpPr>
            <a:spLocks noGrp="1"/>
          </p:cNvSpPr>
          <p:nvPr>
            <p:ph type="title"/>
          </p:nvPr>
        </p:nvSpPr>
        <p:spPr>
          <a:xfrm>
            <a:off x="1772354" y="338616"/>
            <a:ext cx="8578147" cy="779463"/>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C29F7ED8-B9D5-41D5-B7C7-5EA89396744F}"/>
              </a:ext>
            </a:extLst>
          </p:cNvPr>
          <p:cNvSpPr>
            <a:spLocks noGrp="1"/>
          </p:cNvSpPr>
          <p:nvPr>
            <p:ph type="body" idx="1"/>
          </p:nvPr>
        </p:nvSpPr>
        <p:spPr>
          <a:xfrm>
            <a:off x="1772354" y="1405216"/>
            <a:ext cx="8578147" cy="42807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xmlns="" id="{2A217E8B-0FF7-4CB4-B299-49117474FC9D}"/>
              </a:ext>
            </a:extLst>
          </p:cNvPr>
          <p:cNvSpPr>
            <a:spLocks noGrp="1"/>
          </p:cNvSpPr>
          <p:nvPr>
            <p:ph type="sldNum" sz="quarter" idx="4"/>
          </p:nvPr>
        </p:nvSpPr>
        <p:spPr>
          <a:xfrm>
            <a:off x="11649341" y="6429266"/>
            <a:ext cx="221760" cy="135503"/>
          </a:xfrm>
          <a:prstGeom prst="rect">
            <a:avLst/>
          </a:prstGeom>
        </p:spPr>
        <p:txBody>
          <a:bodyPr vert="horz" lIns="0" tIns="0" rIns="0" bIns="0" rtlCol="0" anchor="t" anchorCtr="0"/>
          <a:lstStyle>
            <a:lvl1pPr algn="l">
              <a:defRPr sz="900">
                <a:solidFill>
                  <a:schemeClr val="accent1"/>
                </a:solidFill>
              </a:defRPr>
            </a:lvl1pPr>
          </a:lstStyle>
          <a:p>
            <a:fld id="{01898949-DBEE-42AF-93B8-E24DF2BBF04D}" type="slidenum">
              <a:rPr lang="en-GB" smtClean="0">
                <a:solidFill>
                  <a:srgbClr val="005EB8"/>
                </a:solidFill>
              </a:rPr>
              <a:pPr/>
              <a:t>‹#›</a:t>
            </a:fld>
            <a:endParaRPr lang="en-GB" dirty="0">
              <a:solidFill>
                <a:srgbClr val="005EB8"/>
              </a:solidFill>
            </a:endParaRPr>
          </a:p>
        </p:txBody>
      </p:sp>
      <p:pic>
        <p:nvPicPr>
          <p:cNvPr id="10" name="Picture 9">
            <a:extLst>
              <a:ext uri="{FF2B5EF4-FFF2-40B4-BE49-F238E27FC236}">
                <a16:creationId xmlns:a16="http://schemas.microsoft.com/office/drawing/2014/main" xmlns="" id="{1D84395F-F040-407D-B7A7-D9ABCE1660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16" name="Picture 15">
            <a:extLst>
              <a:ext uri="{FF2B5EF4-FFF2-40B4-BE49-F238E27FC236}">
                <a16:creationId xmlns:a16="http://schemas.microsoft.com/office/drawing/2014/main" xmlns="" id="{A9C20EA2-A6DE-4FB2-96A3-71390A75E1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03190" y="331789"/>
            <a:ext cx="860688" cy="825500"/>
          </a:xfrm>
          <a:prstGeom prst="rect">
            <a:avLst/>
          </a:prstGeom>
        </p:spPr>
      </p:pic>
      <p:cxnSp>
        <p:nvCxnSpPr>
          <p:cNvPr id="18" name="Straight Connector 17">
            <a:extLst>
              <a:ext uri="{FF2B5EF4-FFF2-40B4-BE49-F238E27FC236}">
                <a16:creationId xmlns:a16="http://schemas.microsoft.com/office/drawing/2014/main" xmlns="" id="{58A5A56A-6E6B-4277-A578-A4662AAB41B2}"/>
              </a:ext>
            </a:extLst>
          </p:cNvPr>
          <p:cNvCxnSpPr>
            <a:cxnSpLocks/>
          </p:cNvCxnSpPr>
          <p:nvPr/>
        </p:nvCxnSpPr>
        <p:spPr>
          <a:xfrm>
            <a:off x="11559157" y="6429376"/>
            <a:ext cx="0" cy="12087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xmlns="" id="{AA23BEF5-9E63-4466-AFE0-78E6C176AF55}"/>
              </a:ext>
            </a:extLst>
          </p:cNvPr>
          <p:cNvGrpSpPr>
            <a:grpSpLocks noChangeAspect="1"/>
          </p:cNvGrpSpPr>
          <p:nvPr/>
        </p:nvGrpSpPr>
        <p:grpSpPr bwMode="auto">
          <a:xfrm>
            <a:off x="9131347" y="6186589"/>
            <a:ext cx="2296965" cy="456731"/>
            <a:chOff x="5816" y="3913"/>
            <a:chExt cx="1378" cy="274"/>
          </a:xfrm>
        </p:grpSpPr>
        <p:sp>
          <p:nvSpPr>
            <p:cNvPr id="9" name="AutoShape 3">
              <a:extLst>
                <a:ext uri="{FF2B5EF4-FFF2-40B4-BE49-F238E27FC236}">
                  <a16:creationId xmlns:a16="http://schemas.microsoft.com/office/drawing/2014/main" xmlns="" id="{F225D9D5-272F-42E9-B380-72E6DB7CBC94}"/>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5">
              <a:extLst>
                <a:ext uri="{FF2B5EF4-FFF2-40B4-BE49-F238E27FC236}">
                  <a16:creationId xmlns:a16="http://schemas.microsoft.com/office/drawing/2014/main" xmlns="" id="{06EA7048-02F4-4A62-9D9E-1763C0322DC3}"/>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
              <a:extLst>
                <a:ext uri="{FF2B5EF4-FFF2-40B4-BE49-F238E27FC236}">
                  <a16:creationId xmlns:a16="http://schemas.microsoft.com/office/drawing/2014/main" xmlns="" id="{D9D9469D-7D6F-40FD-95DC-D6A919D50309}"/>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a:extLst>
                <a:ext uri="{FF2B5EF4-FFF2-40B4-BE49-F238E27FC236}">
                  <a16:creationId xmlns:a16="http://schemas.microsoft.com/office/drawing/2014/main" xmlns="" id="{65AEA792-AAE5-4207-8E30-AC74B6FA2F8B}"/>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a:extLst>
                <a:ext uri="{FF2B5EF4-FFF2-40B4-BE49-F238E27FC236}">
                  <a16:creationId xmlns:a16="http://schemas.microsoft.com/office/drawing/2014/main" xmlns="" id="{B1395AD9-D0DC-4940-B824-DF5E8C26A752}"/>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a:extLst>
                <a:ext uri="{FF2B5EF4-FFF2-40B4-BE49-F238E27FC236}">
                  <a16:creationId xmlns:a16="http://schemas.microsoft.com/office/drawing/2014/main" xmlns="" id="{CF35E2C5-B8F3-4D63-A1A2-B7159BFF71F2}"/>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a:extLst>
                <a:ext uri="{FF2B5EF4-FFF2-40B4-BE49-F238E27FC236}">
                  <a16:creationId xmlns:a16="http://schemas.microsoft.com/office/drawing/2014/main" xmlns="" id="{3D538FE5-2704-49D5-85FF-02A061C6D6D5}"/>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a:extLst>
                <a:ext uri="{FF2B5EF4-FFF2-40B4-BE49-F238E27FC236}">
                  <a16:creationId xmlns:a16="http://schemas.microsoft.com/office/drawing/2014/main" xmlns="" id="{AEBC94E3-CB35-428C-B968-050FDDAD7AE6}"/>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a:extLst>
                <a:ext uri="{FF2B5EF4-FFF2-40B4-BE49-F238E27FC236}">
                  <a16:creationId xmlns:a16="http://schemas.microsoft.com/office/drawing/2014/main" xmlns="" id="{E009E90B-613E-4294-8108-AA32AF68F3EA}"/>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a:extLst>
                <a:ext uri="{FF2B5EF4-FFF2-40B4-BE49-F238E27FC236}">
                  <a16:creationId xmlns:a16="http://schemas.microsoft.com/office/drawing/2014/main" xmlns="" id="{DC9E0F58-E293-437E-8F14-1BDDD1820F09}"/>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a:extLst>
                <a:ext uri="{FF2B5EF4-FFF2-40B4-BE49-F238E27FC236}">
                  <a16:creationId xmlns:a16="http://schemas.microsoft.com/office/drawing/2014/main" xmlns="" id="{5C749BB0-37E8-49E5-9C94-0B7AD3938299}"/>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a:extLst>
                <a:ext uri="{FF2B5EF4-FFF2-40B4-BE49-F238E27FC236}">
                  <a16:creationId xmlns:a16="http://schemas.microsoft.com/office/drawing/2014/main" xmlns="" id="{DC975C13-FF0B-4949-95A4-4A744F59D5DC}"/>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6">
              <a:extLst>
                <a:ext uri="{FF2B5EF4-FFF2-40B4-BE49-F238E27FC236}">
                  <a16:creationId xmlns:a16="http://schemas.microsoft.com/office/drawing/2014/main" xmlns="" id="{C2DC04AA-5C5A-45F6-B6AB-1B1F9D97FF65}"/>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a:extLst>
                <a:ext uri="{FF2B5EF4-FFF2-40B4-BE49-F238E27FC236}">
                  <a16:creationId xmlns:a16="http://schemas.microsoft.com/office/drawing/2014/main" xmlns="" id="{32416ED0-C737-46B1-BB19-1E8CFC7D5FDF}"/>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a:extLst>
                <a:ext uri="{FF2B5EF4-FFF2-40B4-BE49-F238E27FC236}">
                  <a16:creationId xmlns:a16="http://schemas.microsoft.com/office/drawing/2014/main" xmlns="" id="{960E548E-D15F-4744-B643-0028F89D6435}"/>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19">
              <a:extLst>
                <a:ext uri="{FF2B5EF4-FFF2-40B4-BE49-F238E27FC236}">
                  <a16:creationId xmlns:a16="http://schemas.microsoft.com/office/drawing/2014/main" xmlns="" id="{6505F2B4-A2E1-45AF-8968-3FC63F67C646}"/>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a:extLst>
                <a:ext uri="{FF2B5EF4-FFF2-40B4-BE49-F238E27FC236}">
                  <a16:creationId xmlns:a16="http://schemas.microsoft.com/office/drawing/2014/main" xmlns="" id="{66853197-14BC-45BE-A967-CC050146DC03}"/>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1">
              <a:extLst>
                <a:ext uri="{FF2B5EF4-FFF2-40B4-BE49-F238E27FC236}">
                  <a16:creationId xmlns:a16="http://schemas.microsoft.com/office/drawing/2014/main" xmlns="" id="{E46D8D40-32F2-43D1-B870-77A300430D0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a:extLst>
                <a:ext uri="{FF2B5EF4-FFF2-40B4-BE49-F238E27FC236}">
                  <a16:creationId xmlns:a16="http://schemas.microsoft.com/office/drawing/2014/main" xmlns="" id="{ADF32F55-D245-49F6-8CD6-7637F3CC6E4A}"/>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a:extLst>
                <a:ext uri="{FF2B5EF4-FFF2-40B4-BE49-F238E27FC236}">
                  <a16:creationId xmlns:a16="http://schemas.microsoft.com/office/drawing/2014/main" xmlns="" id="{36E225FE-9AA7-4766-BA81-FB627B034AA7}"/>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a:extLst>
                <a:ext uri="{FF2B5EF4-FFF2-40B4-BE49-F238E27FC236}">
                  <a16:creationId xmlns:a16="http://schemas.microsoft.com/office/drawing/2014/main" xmlns="" id="{4F5917C1-828A-44EC-AC9E-22AD9945C203}"/>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a:extLst>
                <a:ext uri="{FF2B5EF4-FFF2-40B4-BE49-F238E27FC236}">
                  <a16:creationId xmlns:a16="http://schemas.microsoft.com/office/drawing/2014/main" xmlns="" id="{A1ACC3A7-B6B1-44BE-AF9E-7713643FC0A0}"/>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a:extLst>
                <a:ext uri="{FF2B5EF4-FFF2-40B4-BE49-F238E27FC236}">
                  <a16:creationId xmlns:a16="http://schemas.microsoft.com/office/drawing/2014/main" xmlns="" id="{A470783C-312D-4632-8FEC-ACFC12FA912F}"/>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a:extLst>
                <a:ext uri="{FF2B5EF4-FFF2-40B4-BE49-F238E27FC236}">
                  <a16:creationId xmlns:a16="http://schemas.microsoft.com/office/drawing/2014/main" xmlns="" id="{7679DB64-4C14-46C8-BF95-B28359DD1928}"/>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28">
              <a:extLst>
                <a:ext uri="{FF2B5EF4-FFF2-40B4-BE49-F238E27FC236}">
                  <a16:creationId xmlns:a16="http://schemas.microsoft.com/office/drawing/2014/main" xmlns="" id="{48E0284E-03D3-4037-A344-8DB187CD7C51}"/>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a:extLst>
                <a:ext uri="{FF2B5EF4-FFF2-40B4-BE49-F238E27FC236}">
                  <a16:creationId xmlns:a16="http://schemas.microsoft.com/office/drawing/2014/main" xmlns="" id="{1D4C94AD-370C-4D0A-B67B-A0C34244D7C4}"/>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8" name="Freeform 30">
              <a:extLst>
                <a:ext uri="{FF2B5EF4-FFF2-40B4-BE49-F238E27FC236}">
                  <a16:creationId xmlns:a16="http://schemas.microsoft.com/office/drawing/2014/main" xmlns="" id="{4DC0AA4F-28EB-403C-9FD4-7FEA18A4E7DB}"/>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1">
              <a:extLst>
                <a:ext uri="{FF2B5EF4-FFF2-40B4-BE49-F238E27FC236}">
                  <a16:creationId xmlns:a16="http://schemas.microsoft.com/office/drawing/2014/main" xmlns="" id="{96579C5B-40C1-46B9-9BA4-BA9E3DCC5291}"/>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2">
              <a:extLst>
                <a:ext uri="{FF2B5EF4-FFF2-40B4-BE49-F238E27FC236}">
                  <a16:creationId xmlns:a16="http://schemas.microsoft.com/office/drawing/2014/main" xmlns="" id="{88B24689-3BCA-4241-A7CC-AE9FF657EBCF}"/>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a:extLst>
                <a:ext uri="{FF2B5EF4-FFF2-40B4-BE49-F238E27FC236}">
                  <a16:creationId xmlns:a16="http://schemas.microsoft.com/office/drawing/2014/main" xmlns="" id="{B2679343-A098-45CB-8A40-A49253A2E445}"/>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a:extLst>
                <a:ext uri="{FF2B5EF4-FFF2-40B4-BE49-F238E27FC236}">
                  <a16:creationId xmlns:a16="http://schemas.microsoft.com/office/drawing/2014/main" xmlns="" id="{A5A65720-A8EB-4038-BB3A-46723A3314C9}"/>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a:extLst>
                <a:ext uri="{FF2B5EF4-FFF2-40B4-BE49-F238E27FC236}">
                  <a16:creationId xmlns:a16="http://schemas.microsoft.com/office/drawing/2014/main" xmlns="" id="{80AF5A0E-1908-49A6-8BE8-1F60BCFBC24A}"/>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a:extLst>
                <a:ext uri="{FF2B5EF4-FFF2-40B4-BE49-F238E27FC236}">
                  <a16:creationId xmlns:a16="http://schemas.microsoft.com/office/drawing/2014/main" xmlns="" id="{DC4435E4-3FF2-4B46-A852-C9B494EE8747}"/>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a:extLst>
                <a:ext uri="{FF2B5EF4-FFF2-40B4-BE49-F238E27FC236}">
                  <a16:creationId xmlns:a16="http://schemas.microsoft.com/office/drawing/2014/main" xmlns="" id="{F5BAEC72-64F6-4F21-9691-A4399F1C5375}"/>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38">
              <a:extLst>
                <a:ext uri="{FF2B5EF4-FFF2-40B4-BE49-F238E27FC236}">
                  <a16:creationId xmlns:a16="http://schemas.microsoft.com/office/drawing/2014/main" xmlns="" id="{64E1ACB6-E1CE-470C-8CD5-B3BEDDCBBDD6}"/>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a:extLst>
                <a:ext uri="{FF2B5EF4-FFF2-40B4-BE49-F238E27FC236}">
                  <a16:creationId xmlns:a16="http://schemas.microsoft.com/office/drawing/2014/main" xmlns="" id="{D0E30878-A80E-49D1-8D56-EF23ECD34F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0">
              <a:extLst>
                <a:ext uri="{FF2B5EF4-FFF2-40B4-BE49-F238E27FC236}">
                  <a16:creationId xmlns:a16="http://schemas.microsoft.com/office/drawing/2014/main" xmlns="" id="{43EFD731-3AC6-42FC-9A77-67B5BC0056D6}"/>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8424761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portsmouthscp.org.uk/worried-about-a-child-suffering-from-harm/" TargetMode="External"/><Relationship Id="rId2" Type="http://schemas.openxmlformats.org/officeDocument/2006/relationships/hyperlink" Target="https://www.southampton.gov.uk/health-social-care/children/child-social-care/child-protection" TargetMode="External"/><Relationship Id="rId1" Type="http://schemas.openxmlformats.org/officeDocument/2006/relationships/slideLayout" Target="../slideLayouts/slideLayout7.xml"/><Relationship Id="rId4" Type="http://schemas.openxmlformats.org/officeDocument/2006/relationships/hyperlink" Target="https://www.hants.gov.uk/socialcareandhealth/childrenandfamilies/safeguardingchildren/socialcareteam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189E304-6AAD-4763-B897-D0BA172CC205}"/>
              </a:ext>
            </a:extLst>
          </p:cNvPr>
          <p:cNvSpPr>
            <a:spLocks noGrp="1"/>
          </p:cNvSpPr>
          <p:nvPr>
            <p:ph type="ctrTitle"/>
          </p:nvPr>
        </p:nvSpPr>
        <p:spPr/>
        <p:txBody>
          <a:bodyPr>
            <a:normAutofit fontScale="90000"/>
          </a:bodyPr>
          <a:lstStyle/>
          <a:p>
            <a:pPr lvl="0">
              <a:lnSpc>
                <a:spcPct val="80000"/>
              </a:lnSpc>
              <a:spcBef>
                <a:spcPts val="0"/>
              </a:spcBef>
            </a:pPr>
            <a:r>
              <a:rPr lang="en-GB" sz="2800" kern="100" dirty="0" smtClean="0">
                <a:latin typeface="Arial"/>
                <a:ea typeface="+mn-ea"/>
                <a:cs typeface="Arial"/>
              </a:rPr>
              <a:t>Safeguarding </a:t>
            </a:r>
            <a:r>
              <a:rPr lang="en-GB" sz="2800" kern="100" dirty="0">
                <a:latin typeface="Arial"/>
                <a:ea typeface="+mn-ea"/>
                <a:cs typeface="Arial"/>
              </a:rPr>
              <a:t>Children and Adults Level 1</a:t>
            </a:r>
            <a:r>
              <a:rPr lang="en-GB" sz="4800" kern="100" dirty="0">
                <a:solidFill>
                  <a:srgbClr val="0079C2">
                    <a:lumMod val="75000"/>
                  </a:srgbClr>
                </a:solidFill>
                <a:latin typeface="Arial"/>
                <a:ea typeface="+mn-ea"/>
                <a:cs typeface="Arial"/>
              </a:rPr>
              <a:t/>
            </a:r>
            <a:br>
              <a:rPr lang="en-GB" sz="4800" kern="100" dirty="0">
                <a:solidFill>
                  <a:srgbClr val="0079C2">
                    <a:lumMod val="75000"/>
                  </a:srgbClr>
                </a:solidFill>
                <a:latin typeface="Arial"/>
                <a:ea typeface="+mn-ea"/>
                <a:cs typeface="Arial"/>
              </a:rPr>
            </a:br>
            <a:endParaRPr lang="en-GB" dirty="0"/>
          </a:p>
        </p:txBody>
      </p:sp>
      <p:sp>
        <p:nvSpPr>
          <p:cNvPr id="5" name="Subtitle 4">
            <a:extLst>
              <a:ext uri="{FF2B5EF4-FFF2-40B4-BE49-F238E27FC236}">
                <a16:creationId xmlns="" xmlns:a16="http://schemas.microsoft.com/office/drawing/2014/main" id="{AD2900D8-A799-49D5-A9DB-BF2B00D274BD}"/>
              </a:ext>
            </a:extLst>
          </p:cNvPr>
          <p:cNvSpPr>
            <a:spLocks noGrp="1"/>
          </p:cNvSpPr>
          <p:nvPr>
            <p:ph type="subTitle" idx="1"/>
          </p:nvPr>
        </p:nvSpPr>
        <p:spPr/>
        <p:txBody>
          <a:bodyPr/>
          <a:lstStyle/>
          <a:p>
            <a:endParaRPr lang="en-GB" dirty="0"/>
          </a:p>
        </p:txBody>
      </p:sp>
      <p:sp>
        <p:nvSpPr>
          <p:cNvPr id="17" name="Date Placeholder 16">
            <a:extLst>
              <a:ext uri="{FF2B5EF4-FFF2-40B4-BE49-F238E27FC236}">
                <a16:creationId xmlns="" xmlns:a16="http://schemas.microsoft.com/office/drawing/2014/main" id="{53BB23C1-BB8C-49A3-B8AB-F5C2A7CBDA64}"/>
              </a:ext>
            </a:extLst>
          </p:cNvPr>
          <p:cNvSpPr>
            <a:spLocks noGrp="1"/>
          </p:cNvSpPr>
          <p:nvPr>
            <p:ph type="dt" sz="half" idx="10"/>
          </p:nvPr>
        </p:nvSpPr>
        <p:spPr/>
        <p:txBody>
          <a:bodyPr/>
          <a:lstStyle/>
          <a:p>
            <a:fld id="{A35E4424-0257-4003-822C-B5D520A12342}" type="datetime3">
              <a:rPr lang="en-US" smtClean="0"/>
              <a:t>1 April 2020</a:t>
            </a:fld>
            <a:endParaRPr lang="en-GB" dirty="0"/>
          </a:p>
        </p:txBody>
      </p:sp>
      <p:sp>
        <p:nvSpPr>
          <p:cNvPr id="6" name="Text Placeholder 5">
            <a:extLst>
              <a:ext uri="{FF2B5EF4-FFF2-40B4-BE49-F238E27FC236}">
                <a16:creationId xmlns="" xmlns:a16="http://schemas.microsoft.com/office/drawing/2014/main" id="{B8DC17A3-C472-47BB-AAB9-CBDD62704F51}"/>
              </a:ext>
            </a:extLst>
          </p:cNvPr>
          <p:cNvSpPr>
            <a:spLocks noGrp="1"/>
          </p:cNvSpPr>
          <p:nvPr>
            <p:ph type="body" sz="quarter" idx="12"/>
          </p:nvPr>
        </p:nvSpPr>
        <p:spPr/>
        <p:txBody>
          <a:bodyPr>
            <a:noAutofit/>
          </a:bodyPr>
          <a:lstStyle/>
          <a:p>
            <a:r>
              <a:rPr lang="en-GB" sz="2000" dirty="0" smtClean="0"/>
              <a:t>Solent Safeguarding Team </a:t>
            </a:r>
            <a:endParaRPr lang="en-GB" sz="2000" dirty="0"/>
          </a:p>
        </p:txBody>
      </p:sp>
      <p:sp>
        <p:nvSpPr>
          <p:cNvPr id="7" name="Text Placeholder 6">
            <a:extLst>
              <a:ext uri="{FF2B5EF4-FFF2-40B4-BE49-F238E27FC236}">
                <a16:creationId xmlns="" xmlns:a16="http://schemas.microsoft.com/office/drawing/2014/main" id="{897E83F5-F6B1-41DA-A0FC-4B9FA5652294}"/>
              </a:ext>
            </a:extLst>
          </p:cNvPr>
          <p:cNvSpPr>
            <a:spLocks noGrp="1"/>
          </p:cNvSpPr>
          <p:nvPr>
            <p:ph type="body" sz="quarter" idx="13"/>
          </p:nvPr>
        </p:nvSpPr>
        <p:spPr/>
        <p:txBody>
          <a:bodyPr>
            <a:normAutofit/>
          </a:bodyPr>
          <a:lstStyle/>
          <a:p>
            <a:endParaRPr lang="en-GB" dirty="0"/>
          </a:p>
        </p:txBody>
      </p:sp>
    </p:spTree>
    <p:extLst>
      <p:ext uri="{BB962C8B-B14F-4D97-AF65-F5344CB8AC3E}">
        <p14:creationId xmlns:p14="http://schemas.microsoft.com/office/powerpoint/2010/main" val="3418308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pfs-001\Home Folders\kim.weekes\Documents\My Pictures\Saved Pictures\imagesBT13LK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778" y="2704577"/>
            <a:ext cx="3533422" cy="28608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6933" y="574015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p:cNvSpPr txBox="1">
            <a:spLocks/>
          </p:cNvSpPr>
          <p:nvPr/>
        </p:nvSpPr>
        <p:spPr>
          <a:xfrm>
            <a:off x="586633" y="1146456"/>
            <a:ext cx="11005672" cy="4875868"/>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r>
              <a:rPr lang="en-GB" sz="3600" b="1" dirty="0" smtClean="0">
                <a:solidFill>
                  <a:schemeClr val="accent3"/>
                </a:solidFill>
                <a:cs typeface="Arial"/>
              </a:rPr>
              <a:t> </a:t>
            </a: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914399" y="1935136"/>
            <a:ext cx="10677905" cy="769441"/>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346256" y="136714"/>
            <a:ext cx="1635760" cy="1221740"/>
          </a:xfrm>
          <a:prstGeom prst="rect">
            <a:avLst/>
          </a:prstGeom>
        </p:spPr>
      </p:pic>
      <p:sp>
        <p:nvSpPr>
          <p:cNvPr id="3" name="Title 2"/>
          <p:cNvSpPr>
            <a:spLocks noGrp="1"/>
          </p:cNvSpPr>
          <p:nvPr>
            <p:ph type="title"/>
          </p:nvPr>
        </p:nvSpPr>
        <p:spPr/>
        <p:txBody>
          <a:bodyPr>
            <a:normAutofit/>
          </a:bodyPr>
          <a:lstStyle/>
          <a:p>
            <a:r>
              <a:rPr lang="en-GB" sz="4400" dirty="0" smtClean="0"/>
              <a:t>Categories of Abuse</a:t>
            </a:r>
            <a:r>
              <a:rPr lang="en-GB" sz="4400" dirty="0">
                <a:solidFill>
                  <a:srgbClr val="005EB8"/>
                </a:solidFill>
              </a:rPr>
              <a:t> of Children</a:t>
            </a:r>
            <a:r>
              <a:rPr lang="en-GB" sz="4400" dirty="0" smtClean="0"/>
              <a:t> </a:t>
            </a:r>
            <a:endParaRPr lang="en-GB" sz="4400" dirty="0"/>
          </a:p>
        </p:txBody>
      </p:sp>
      <p:sp>
        <p:nvSpPr>
          <p:cNvPr id="4" name="Content Placeholder 3"/>
          <p:cNvSpPr>
            <a:spLocks noGrp="1"/>
          </p:cNvSpPr>
          <p:nvPr>
            <p:ph idx="1"/>
          </p:nvPr>
        </p:nvSpPr>
        <p:spPr>
          <a:xfrm>
            <a:off x="914400" y="1405216"/>
            <a:ext cx="9436102" cy="4280756"/>
          </a:xfrm>
        </p:spPr>
        <p:txBody>
          <a:bodyPr/>
          <a:lstStyle/>
          <a:p>
            <a:pPr marL="285750" indent="-285750">
              <a:buFont typeface="Arial" pitchFamily="34" charset="0"/>
              <a:buChar char="•"/>
            </a:pPr>
            <a:r>
              <a:rPr lang="en-GB" sz="2800" b="1" dirty="0" smtClean="0"/>
              <a:t>Emotional Abuse</a:t>
            </a:r>
          </a:p>
          <a:p>
            <a:r>
              <a:rPr lang="en-GB" sz="2000" dirty="0" smtClean="0"/>
              <a:t>Abuse </a:t>
            </a:r>
            <a:r>
              <a:rPr lang="en-GB" sz="2000" dirty="0"/>
              <a:t>that expresses to a child that they are worthless, flawed, unloved, unwanted or only of value when meeting another's needs. </a:t>
            </a:r>
          </a:p>
          <a:p>
            <a:endParaRPr lang="en-GB" sz="2800" b="1" dirty="0" smtClean="0"/>
          </a:p>
          <a:p>
            <a:r>
              <a:rPr lang="en-GB" sz="2000" dirty="0"/>
              <a:t>In your working day consider those children that you come into </a:t>
            </a:r>
            <a:endParaRPr lang="en-GB" sz="2000" dirty="0" smtClean="0"/>
          </a:p>
          <a:p>
            <a:r>
              <a:rPr lang="en-GB" sz="2000" dirty="0" smtClean="0"/>
              <a:t>contact </a:t>
            </a:r>
            <a:r>
              <a:rPr lang="en-GB" sz="2000" dirty="0"/>
              <a:t>with that appear depressed, have hostility or high levels </a:t>
            </a:r>
            <a:endParaRPr lang="en-GB" sz="2000" dirty="0" smtClean="0"/>
          </a:p>
          <a:p>
            <a:r>
              <a:rPr lang="en-GB" sz="2000" dirty="0" smtClean="0"/>
              <a:t>of </a:t>
            </a:r>
            <a:r>
              <a:rPr lang="en-GB" sz="2000" dirty="0"/>
              <a:t>stress. Consider what you might hear or observe in relation </a:t>
            </a:r>
            <a:endParaRPr lang="en-GB" sz="2000" dirty="0" smtClean="0"/>
          </a:p>
          <a:p>
            <a:r>
              <a:rPr lang="en-GB" sz="2000" dirty="0" smtClean="0"/>
              <a:t>to </a:t>
            </a:r>
            <a:r>
              <a:rPr lang="en-GB" sz="2000" dirty="0"/>
              <a:t>parents communication and language to the child. </a:t>
            </a:r>
          </a:p>
          <a:p>
            <a:endParaRPr lang="en-GB" sz="2800" b="1" dirty="0"/>
          </a:p>
          <a:p>
            <a:pPr marL="285750" indent="-285750">
              <a:buFont typeface="Arial" pitchFamily="34" charset="0"/>
              <a:buChar char="•"/>
            </a:pPr>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156213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Vulnerable Children </a:t>
            </a:r>
            <a:endParaRPr lang="en-GB" sz="3600" dirty="0"/>
          </a:p>
        </p:txBody>
      </p:sp>
      <p:sp>
        <p:nvSpPr>
          <p:cNvPr id="3" name="Content Placeholder 2"/>
          <p:cNvSpPr>
            <a:spLocks noGrp="1"/>
          </p:cNvSpPr>
          <p:nvPr>
            <p:ph idx="1"/>
          </p:nvPr>
        </p:nvSpPr>
        <p:spPr>
          <a:xfrm>
            <a:off x="1772354" y="1162756"/>
            <a:ext cx="8578147" cy="4523216"/>
          </a:xfrm>
        </p:spPr>
        <p:txBody>
          <a:bodyPr/>
          <a:lstStyle/>
          <a:p>
            <a:r>
              <a:rPr lang="en-GB" dirty="0" smtClean="0"/>
              <a:t>Important to be particularly alert to the need for early help and support for a child who: </a:t>
            </a:r>
          </a:p>
          <a:p>
            <a:endParaRPr lang="en-GB" dirty="0"/>
          </a:p>
          <a:p>
            <a:pPr marL="285750" indent="-285750">
              <a:buFont typeface="Arial" pitchFamily="34" charset="0"/>
              <a:buChar char="•"/>
            </a:pPr>
            <a:r>
              <a:rPr lang="en-GB" dirty="0" smtClean="0"/>
              <a:t>Has disabilities including learning needs</a:t>
            </a:r>
          </a:p>
          <a:p>
            <a:pPr marL="285750" indent="-285750">
              <a:buFont typeface="Arial" pitchFamily="34" charset="0"/>
              <a:buChar char="•"/>
            </a:pPr>
            <a:r>
              <a:rPr lang="en-GB" dirty="0" smtClean="0"/>
              <a:t>Unaccompanied asylum seeking children </a:t>
            </a:r>
          </a:p>
          <a:p>
            <a:pPr marL="285750" indent="-285750">
              <a:buFont typeface="Arial" pitchFamily="34" charset="0"/>
              <a:buChar char="•"/>
            </a:pPr>
            <a:r>
              <a:rPr lang="en-GB" dirty="0" smtClean="0"/>
              <a:t>Young carer</a:t>
            </a:r>
          </a:p>
          <a:p>
            <a:pPr marL="285750" indent="-285750">
              <a:buFont typeface="Arial" pitchFamily="34" charset="0"/>
              <a:buChar char="•"/>
            </a:pPr>
            <a:r>
              <a:rPr lang="en-GB" dirty="0" smtClean="0"/>
              <a:t>Living in families where drug, alcohol misuse, adult mental health issues and domestic abuse are present</a:t>
            </a:r>
          </a:p>
          <a:p>
            <a:pPr marL="285750" indent="-285750">
              <a:buFont typeface="Arial" pitchFamily="34" charset="0"/>
              <a:buChar char="•"/>
            </a:pPr>
            <a:r>
              <a:rPr lang="en-GB" dirty="0" smtClean="0"/>
              <a:t>Is misusing drugs or alcohol themselves</a:t>
            </a:r>
          </a:p>
          <a:p>
            <a:pPr marL="285750" indent="-285750">
              <a:buFont typeface="Arial" pitchFamily="34" charset="0"/>
              <a:buChar char="•"/>
            </a:pPr>
            <a:r>
              <a:rPr lang="en-GB" dirty="0" smtClean="0"/>
              <a:t>Going missing from home or leaving home for long periods ( especially in this current climate) as this could be an indication of criminal or sexual exploitation or radicalisation.   </a:t>
            </a:r>
          </a:p>
          <a:p>
            <a:pPr marL="285750" indent="-285750">
              <a:buFont typeface="Arial" pitchFamily="34" charset="0"/>
              <a:buChar char="•"/>
            </a:pPr>
            <a:endParaRPr lang="en-GB" dirty="0" smtClean="0"/>
          </a:p>
          <a:p>
            <a:pPr marL="285750" indent="-285750">
              <a:buFont typeface="Arial" pitchFamily="34" charset="0"/>
              <a:buChar char="•"/>
            </a:pPr>
            <a:endParaRPr lang="en-GB" dirty="0"/>
          </a:p>
        </p:txBody>
      </p:sp>
      <p:sp>
        <p:nvSpPr>
          <p:cNvPr id="4" name="Slide Number Placeholder 3"/>
          <p:cNvSpPr>
            <a:spLocks noGrp="1"/>
          </p:cNvSpPr>
          <p:nvPr>
            <p:ph type="sldNum" sz="quarter" idx="12"/>
          </p:nvPr>
        </p:nvSpPr>
        <p:spPr/>
        <p:txBody>
          <a:bodyPr/>
          <a:lstStyle/>
          <a:p>
            <a:fld id="{01898949-DBEE-42AF-93B8-E24DF2BBF04D}" type="slidenum">
              <a:rPr lang="en-GB" smtClean="0"/>
              <a:t>11</a:t>
            </a:fld>
            <a:endParaRPr lang="en-GB"/>
          </a:p>
        </p:txBody>
      </p:sp>
    </p:spTree>
    <p:extLst>
      <p:ext uri="{BB962C8B-B14F-4D97-AF65-F5344CB8AC3E}">
        <p14:creationId xmlns:p14="http://schemas.microsoft.com/office/powerpoint/2010/main" val="43206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8919" y="5747239"/>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841897" y="5916278"/>
            <a:ext cx="7883208" cy="184666"/>
          </a:xfrm>
          <a:prstGeom prst="rect">
            <a:avLst/>
          </a:prstGeom>
          <a:noFill/>
        </p:spPr>
        <p:txBody>
          <a:bodyPr wrap="square" tIns="0" bIns="0" rtlCol="0">
            <a:spAutoFit/>
          </a:bodyPr>
          <a:lstStyle/>
          <a:p>
            <a:pPr algn="r"/>
            <a:r>
              <a:rPr lang="en-GB" sz="1200" dirty="0" smtClean="0">
                <a:solidFill>
                  <a:schemeClr val="tx2"/>
                </a:solidFill>
                <a:latin typeface="Arial"/>
                <a:cs typeface="Arial"/>
              </a:rPr>
              <a:t>Working Together 2018 </a:t>
            </a:r>
            <a:endParaRPr lang="en-GB" sz="1200" dirty="0">
              <a:solidFill>
                <a:schemeClr val="tx2"/>
              </a:solidFill>
              <a:latin typeface="Arial"/>
              <a:cs typeface="Arial"/>
            </a:endParaRPr>
          </a:p>
        </p:txBody>
      </p:sp>
      <p:sp>
        <p:nvSpPr>
          <p:cNvPr id="13" name="Subtitle 4"/>
          <p:cNvSpPr txBox="1">
            <a:spLocks/>
          </p:cNvSpPr>
          <p:nvPr/>
        </p:nvSpPr>
        <p:spPr>
          <a:xfrm>
            <a:off x="850605" y="942948"/>
            <a:ext cx="10741700" cy="490495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r>
              <a:rPr lang="en-GB" b="1" dirty="0" smtClean="0">
                <a:solidFill>
                  <a:srgbClr val="0070C0"/>
                </a:solidFill>
                <a:latin typeface="Arial" panose="020B0604020202020204" pitchFamily="34" charset="0"/>
                <a:cs typeface="Arial" panose="020B0604020202020204" pitchFamily="34" charset="0"/>
              </a:rPr>
              <a:t>Referrals to Children's Social Care: </a:t>
            </a:r>
            <a:endParaRPr lang="en-GB" dirty="0">
              <a:solidFill>
                <a:srgbClr val="0070C0"/>
              </a:solidFill>
              <a:latin typeface="Arial"/>
            </a:endParaRPr>
          </a:p>
          <a:p>
            <a:pPr marL="342900" indent="-342900" algn="l">
              <a:buFont typeface="Arial" panose="020B0604020202020204" pitchFamily="34" charset="0"/>
              <a:buChar char="•"/>
            </a:pPr>
            <a:r>
              <a:rPr lang="en-GB" sz="2000" dirty="0">
                <a:solidFill>
                  <a:srgbClr val="0070C0"/>
                </a:solidFill>
                <a:latin typeface="Arial"/>
              </a:rPr>
              <a:t>Anyone who has concerns about a child’s welfare should make a referral to local authority children’s social care and should do so immediately if there is a concern that the child is suffering significant harm or is likely to do so</a:t>
            </a:r>
            <a:r>
              <a:rPr lang="en-GB" sz="2000" dirty="0" smtClean="0">
                <a:solidFill>
                  <a:srgbClr val="0070C0"/>
                </a:solidFill>
                <a:latin typeface="Arial"/>
              </a:rPr>
              <a:t>.</a:t>
            </a:r>
            <a:endParaRPr lang="en-GB" sz="2000" dirty="0">
              <a:solidFill>
                <a:srgbClr val="0070C0"/>
              </a:solidFill>
              <a:latin typeface="Arial"/>
            </a:endParaRPr>
          </a:p>
          <a:p>
            <a:pPr marL="342900" indent="-342900" algn="l">
              <a:buFont typeface="Arial" panose="020B0604020202020204" pitchFamily="34" charset="0"/>
              <a:buChar char="•"/>
            </a:pPr>
            <a:r>
              <a:rPr lang="en-GB" sz="2000" dirty="0" smtClean="0">
                <a:solidFill>
                  <a:srgbClr val="0070C0"/>
                </a:solidFill>
                <a:latin typeface="Arial"/>
              </a:rPr>
              <a:t>The person who has made a </a:t>
            </a:r>
            <a:r>
              <a:rPr lang="en-GB" sz="2000" dirty="0">
                <a:solidFill>
                  <a:srgbClr val="0070C0"/>
                </a:solidFill>
                <a:latin typeface="Arial"/>
              </a:rPr>
              <a:t>referral should always follow up their concerns if they are not satisfied with the response. </a:t>
            </a:r>
            <a:endParaRPr lang="en-GB" sz="2000" dirty="0" smtClean="0">
              <a:solidFill>
                <a:srgbClr val="0070C0"/>
              </a:solidFill>
              <a:latin typeface="Arial"/>
            </a:endParaRPr>
          </a:p>
          <a:p>
            <a:pPr marL="342900" indent="-342900" algn="l">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We should </a:t>
            </a:r>
            <a:r>
              <a:rPr lang="en-GB" sz="2000" dirty="0">
                <a:solidFill>
                  <a:srgbClr val="0070C0"/>
                </a:solidFill>
                <a:latin typeface="Arial" panose="020B0604020202020204" pitchFamily="34" charset="0"/>
                <a:cs typeface="Arial" panose="020B0604020202020204" pitchFamily="34" charset="0"/>
              </a:rPr>
              <a:t>include any information </a:t>
            </a:r>
            <a:r>
              <a:rPr lang="en-GB" sz="2000" dirty="0" smtClean="0">
                <a:solidFill>
                  <a:srgbClr val="0070C0"/>
                </a:solidFill>
                <a:latin typeface="Arial" panose="020B0604020202020204" pitchFamily="34" charset="0"/>
                <a:cs typeface="Arial" panose="020B0604020202020204" pitchFamily="34" charset="0"/>
              </a:rPr>
              <a:t>known on </a:t>
            </a:r>
            <a:r>
              <a:rPr lang="en-GB" sz="2000" dirty="0">
                <a:solidFill>
                  <a:srgbClr val="0070C0"/>
                </a:solidFill>
                <a:latin typeface="Arial" panose="020B0604020202020204" pitchFamily="34" charset="0"/>
                <a:cs typeface="Arial" panose="020B0604020202020204" pitchFamily="34" charset="0"/>
              </a:rPr>
              <a:t>the child’s developmental needs, </a:t>
            </a:r>
            <a:r>
              <a:rPr lang="en-GB" sz="2000" b="1" dirty="0">
                <a:solidFill>
                  <a:srgbClr val="0070C0"/>
                </a:solidFill>
                <a:latin typeface="Arial" panose="020B0604020202020204" pitchFamily="34" charset="0"/>
                <a:cs typeface="Arial" panose="020B0604020202020204" pitchFamily="34" charset="0"/>
              </a:rPr>
              <a:t>the capacity of the child’s parents or carers to meet those needs and any external factors that may be undermining their capacity to parent</a:t>
            </a:r>
            <a:r>
              <a:rPr lang="en-GB" sz="2000" dirty="0" smtClean="0">
                <a:solidFill>
                  <a:srgbClr val="0070C0"/>
                </a:solidFill>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Any known factors in relation to </a:t>
            </a:r>
            <a:r>
              <a:rPr lang="en-GB" sz="2000" b="1" dirty="0" smtClean="0">
                <a:solidFill>
                  <a:srgbClr val="0070C0"/>
                </a:solidFill>
                <a:latin typeface="Arial" panose="020B0604020202020204" pitchFamily="34" charset="0"/>
                <a:cs typeface="Arial" panose="020B0604020202020204" pitchFamily="34" charset="0"/>
              </a:rPr>
              <a:t>COVID-19</a:t>
            </a:r>
            <a:r>
              <a:rPr lang="en-GB" sz="2000" dirty="0" smtClean="0">
                <a:solidFill>
                  <a:srgbClr val="0070C0"/>
                </a:solidFill>
                <a:latin typeface="Arial" panose="020B0604020202020204" pitchFamily="34" charset="0"/>
                <a:cs typeface="Arial" panose="020B0604020202020204" pitchFamily="34" charset="0"/>
              </a:rPr>
              <a:t> should be shared. </a:t>
            </a:r>
          </a:p>
          <a:p>
            <a:pPr marL="342900" indent="-342900" algn="l">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If appropriate and the child is not at immediate risk then seek support from Solent Safeguarding Team or your line manager in relation to making a referral. </a:t>
            </a:r>
            <a:endParaRPr lang="en-GB" sz="2000" dirty="0">
              <a:solidFill>
                <a:srgbClr val="0070C0"/>
              </a:solidFill>
              <a:latin typeface="Arial" panose="020B0604020202020204" pitchFamily="34" charset="0"/>
              <a:cs typeface="Arial" panose="020B0604020202020204" pitchFamily="34" charset="0"/>
            </a:endParaRPr>
          </a:p>
          <a:p>
            <a:pPr algn="l">
              <a:spcAft>
                <a:spcPts val="600"/>
              </a:spcAft>
              <a:buClr>
                <a:schemeClr val="tx2"/>
              </a:buClr>
            </a:pP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556240" y="0"/>
            <a:ext cx="1635760" cy="1221740"/>
          </a:xfrm>
          <a:prstGeom prst="rect">
            <a:avLst/>
          </a:prstGeom>
        </p:spPr>
      </p:pic>
    </p:spTree>
    <p:extLst>
      <p:ext uri="{BB962C8B-B14F-4D97-AF65-F5344CB8AC3E}">
        <p14:creationId xmlns:p14="http://schemas.microsoft.com/office/powerpoint/2010/main" val="335828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8919" y="5747239"/>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841897" y="5916278"/>
            <a:ext cx="7883208" cy="184666"/>
          </a:xfrm>
          <a:prstGeom prst="rect">
            <a:avLst/>
          </a:prstGeom>
          <a:noFill/>
        </p:spPr>
        <p:txBody>
          <a:bodyPr wrap="square" tIns="0" bIns="0" rtlCol="0">
            <a:spAutoFit/>
          </a:bodyPr>
          <a:lstStyle/>
          <a:p>
            <a:pPr algn="r"/>
            <a:r>
              <a:rPr lang="en-GB" sz="1200" dirty="0" smtClean="0">
                <a:solidFill>
                  <a:schemeClr val="tx2"/>
                </a:solidFill>
                <a:latin typeface="Arial"/>
                <a:cs typeface="Arial"/>
              </a:rPr>
              <a:t>Working Together 2018 </a:t>
            </a:r>
            <a:endParaRPr lang="en-GB" sz="1200" dirty="0">
              <a:solidFill>
                <a:schemeClr val="tx2"/>
              </a:solidFill>
              <a:latin typeface="Arial"/>
              <a:cs typeface="Arial"/>
            </a:endParaRPr>
          </a:p>
        </p:txBody>
      </p:sp>
      <p:sp>
        <p:nvSpPr>
          <p:cNvPr id="13" name="Subtitle 4"/>
          <p:cNvSpPr txBox="1">
            <a:spLocks/>
          </p:cNvSpPr>
          <p:nvPr/>
        </p:nvSpPr>
        <p:spPr>
          <a:xfrm>
            <a:off x="850605" y="942948"/>
            <a:ext cx="10741700" cy="490495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gn="l">
              <a:spcBef>
                <a:spcPts val="0"/>
              </a:spcBef>
              <a:spcAft>
                <a:spcPts val="600"/>
              </a:spcAft>
              <a:buClr>
                <a:srgbClr val="33006F"/>
              </a:buClr>
              <a:buFont typeface="Wingdings" panose="05000000000000000000" pitchFamily="2" charset="2"/>
              <a:buChar char="Ø"/>
              <a:defRPr/>
            </a:pPr>
            <a:endParaRPr lang="en-GB" sz="2400" dirty="0" smtClean="0">
              <a:solidFill>
                <a:prstClr val="black"/>
              </a:solidFill>
              <a:cs typeface="Arial"/>
            </a:endParaRPr>
          </a:p>
          <a:p>
            <a:pPr marL="342900" lvl="0" indent="-342900" algn="l">
              <a:spcBef>
                <a:spcPts val="0"/>
              </a:spcBef>
              <a:spcAft>
                <a:spcPts val="600"/>
              </a:spcAft>
              <a:buClr>
                <a:srgbClr val="33006F"/>
              </a:buClr>
              <a:buFont typeface="Wingdings" panose="05000000000000000000" pitchFamily="2" charset="2"/>
              <a:buChar char="Ø"/>
              <a:defRPr/>
            </a:pPr>
            <a:r>
              <a:rPr lang="en-GB" sz="2400" dirty="0" smtClean="0">
                <a:solidFill>
                  <a:prstClr val="black"/>
                </a:solidFill>
                <a:cs typeface="Arial"/>
              </a:rPr>
              <a:t>If </a:t>
            </a:r>
            <a:r>
              <a:rPr lang="en-GB" sz="2400" dirty="0">
                <a:solidFill>
                  <a:prstClr val="black"/>
                </a:solidFill>
                <a:cs typeface="Arial"/>
              </a:rPr>
              <a:t>you believe that a child is at immediate risk of harm/ danger then call the Police. </a:t>
            </a:r>
          </a:p>
          <a:p>
            <a:pPr marL="342900" lvl="0" indent="-342900" algn="l">
              <a:spcBef>
                <a:spcPts val="0"/>
              </a:spcBef>
              <a:spcAft>
                <a:spcPts val="600"/>
              </a:spcAft>
              <a:buClr>
                <a:srgbClr val="33006F"/>
              </a:buClr>
              <a:buFont typeface="Wingdings" panose="05000000000000000000" pitchFamily="2" charset="2"/>
              <a:buChar char="Ø"/>
              <a:defRPr/>
            </a:pPr>
            <a:r>
              <a:rPr lang="en-GB" sz="2400" dirty="0">
                <a:solidFill>
                  <a:prstClr val="black"/>
                </a:solidFill>
                <a:cs typeface="Arial"/>
              </a:rPr>
              <a:t>Especially consider this in relation to if you observe a child  being physically or sexually harmed, or you witness/ hear  domestic verbal or physical abuse where a child is potentially present. </a:t>
            </a:r>
          </a:p>
          <a:p>
            <a:pPr marL="342900" lvl="0" indent="-342900" algn="l">
              <a:spcBef>
                <a:spcPts val="0"/>
              </a:spcBef>
              <a:spcAft>
                <a:spcPts val="600"/>
              </a:spcAft>
              <a:buClr>
                <a:srgbClr val="33006F"/>
              </a:buClr>
              <a:buFont typeface="Wingdings" panose="05000000000000000000" pitchFamily="2" charset="2"/>
              <a:buChar char="Ø"/>
              <a:defRPr/>
            </a:pPr>
            <a:r>
              <a:rPr lang="en-GB" sz="2400" dirty="0">
                <a:solidFill>
                  <a:prstClr val="black"/>
                </a:solidFill>
                <a:cs typeface="Arial"/>
              </a:rPr>
              <a:t>Young children that appear to have been abandoned at home or adults </a:t>
            </a:r>
            <a:r>
              <a:rPr lang="en-GB" sz="2400" dirty="0" smtClean="0">
                <a:solidFill>
                  <a:prstClr val="black"/>
                </a:solidFill>
                <a:cs typeface="Arial"/>
              </a:rPr>
              <a:t>who are </a:t>
            </a:r>
            <a:r>
              <a:rPr lang="en-GB" sz="2400" dirty="0">
                <a:solidFill>
                  <a:prstClr val="black"/>
                </a:solidFill>
                <a:cs typeface="Arial"/>
              </a:rPr>
              <a:t>not responding and young children are clearly in the home.  </a:t>
            </a:r>
          </a:p>
          <a:p>
            <a:pPr algn="l">
              <a:spcAft>
                <a:spcPts val="600"/>
              </a:spcAft>
              <a:buClr>
                <a:schemeClr val="tx2"/>
              </a:buClr>
            </a:pP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556240" y="0"/>
            <a:ext cx="1635760" cy="1221740"/>
          </a:xfrm>
          <a:prstGeom prst="rect">
            <a:avLst/>
          </a:prstGeom>
        </p:spPr>
      </p:pic>
    </p:spTree>
    <p:extLst>
      <p:ext uri="{BB962C8B-B14F-4D97-AF65-F5344CB8AC3E}">
        <p14:creationId xmlns:p14="http://schemas.microsoft.com/office/powerpoint/2010/main" val="3145318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7233" y="6335581"/>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ubtitle 4"/>
          <p:cNvSpPr txBox="1">
            <a:spLocks/>
          </p:cNvSpPr>
          <p:nvPr/>
        </p:nvSpPr>
        <p:spPr>
          <a:xfrm>
            <a:off x="586633" y="1043624"/>
            <a:ext cx="11005672" cy="4687325"/>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rgbClr val="33006F"/>
              </a:buClr>
            </a:pPr>
            <a:r>
              <a:rPr lang="en-GB" b="1" dirty="0" smtClean="0">
                <a:solidFill>
                  <a:srgbClr val="0079C2"/>
                </a:solidFill>
                <a:latin typeface="Arial" panose="020B0604020202020204" pitchFamily="34" charset="0"/>
                <a:cs typeface="Arial" panose="020B0604020202020204" pitchFamily="34" charset="0"/>
              </a:rPr>
              <a:t>Making a referral to Children's Social care: </a:t>
            </a:r>
          </a:p>
          <a:p>
            <a:pPr marL="365760" indent="-256032" algn="l">
              <a:buFont typeface="Wingdings 3"/>
              <a:buChar char=""/>
              <a:defRPr/>
            </a:pPr>
            <a:r>
              <a:rPr lang="en-GB" altLang="en-US" sz="2400" dirty="0" smtClean="0">
                <a:solidFill>
                  <a:prstClr val="black"/>
                </a:solidFill>
                <a:latin typeface="Arial" panose="020B0604020202020204" pitchFamily="34" charset="0"/>
                <a:cs typeface="Arial" panose="020B0604020202020204" pitchFamily="34" charset="0"/>
              </a:rPr>
              <a:t>Telephone </a:t>
            </a:r>
            <a:r>
              <a:rPr lang="en-GB" altLang="en-US" sz="2400" b="1" dirty="0">
                <a:solidFill>
                  <a:prstClr val="black"/>
                </a:solidFill>
                <a:latin typeface="Arial" panose="020B0604020202020204" pitchFamily="34" charset="0"/>
                <a:cs typeface="Arial" panose="020B0604020202020204" pitchFamily="34" charset="0"/>
              </a:rPr>
              <a:t>MASH</a:t>
            </a:r>
            <a:r>
              <a:rPr lang="en-GB" altLang="en-US" sz="2400" dirty="0">
                <a:solidFill>
                  <a:prstClr val="black"/>
                </a:solidFill>
                <a:latin typeface="Arial" panose="020B0604020202020204" pitchFamily="34" charset="0"/>
                <a:cs typeface="Arial" panose="020B0604020202020204" pitchFamily="34" charset="0"/>
              </a:rPr>
              <a:t> for the relevant local </a:t>
            </a:r>
            <a:r>
              <a:rPr lang="en-GB" altLang="en-US" sz="2400" dirty="0" smtClean="0">
                <a:solidFill>
                  <a:prstClr val="black"/>
                </a:solidFill>
                <a:latin typeface="Arial" panose="020B0604020202020204" pitchFamily="34" charset="0"/>
                <a:cs typeface="Arial" panose="020B0604020202020204" pitchFamily="34" charset="0"/>
              </a:rPr>
              <a:t>authority </a:t>
            </a:r>
          </a:p>
          <a:p>
            <a:pPr marL="365760" indent="-256032" algn="l">
              <a:buFont typeface="Wingdings 3"/>
              <a:buChar char=""/>
              <a:defRPr/>
            </a:pPr>
            <a:r>
              <a:rPr lang="en-GB" altLang="en-US" sz="2400" dirty="0" smtClean="0">
                <a:solidFill>
                  <a:prstClr val="black"/>
                </a:solidFill>
                <a:latin typeface="Arial" panose="020B0604020202020204" pitchFamily="34" charset="0"/>
                <a:cs typeface="Arial" panose="020B0604020202020204" pitchFamily="34" charset="0"/>
              </a:rPr>
              <a:t>State clearly that you wish to make a referral</a:t>
            </a:r>
          </a:p>
          <a:p>
            <a:pPr marL="365760" indent="-256032" algn="l">
              <a:buFont typeface="Wingdings 3"/>
              <a:buChar char=""/>
              <a:defRPr/>
            </a:pPr>
            <a:r>
              <a:rPr lang="en-GB" altLang="en-US" sz="2400" dirty="0" smtClean="0">
                <a:solidFill>
                  <a:prstClr val="black"/>
                </a:solidFill>
                <a:latin typeface="Arial" panose="020B0604020202020204" pitchFamily="34" charset="0"/>
                <a:cs typeface="Arial" panose="020B0604020202020204" pitchFamily="34" charset="0"/>
              </a:rPr>
              <a:t>Follow </a:t>
            </a:r>
            <a:r>
              <a:rPr lang="en-GB" altLang="en-US" sz="2400" dirty="0">
                <a:solidFill>
                  <a:prstClr val="black"/>
                </a:solidFill>
                <a:latin typeface="Arial" panose="020B0604020202020204" pitchFamily="34" charset="0"/>
                <a:cs typeface="Arial" panose="020B0604020202020204" pitchFamily="34" charset="0"/>
              </a:rPr>
              <a:t>up your referral in writing, within 48 hours, using the inter-agency referral form (statutory requirement)</a:t>
            </a:r>
          </a:p>
          <a:p>
            <a:pPr marL="365760" indent="-256032" algn="l">
              <a:buFont typeface="Wingdings 3"/>
              <a:buChar char=""/>
              <a:defRPr/>
            </a:pPr>
            <a:r>
              <a:rPr lang="en-GB" altLang="en-US" sz="2400" dirty="0">
                <a:solidFill>
                  <a:prstClr val="black"/>
                </a:solidFill>
                <a:latin typeface="Arial" panose="020B0604020202020204" pitchFamily="34" charset="0"/>
                <a:cs typeface="Arial" panose="020B0604020202020204" pitchFamily="34" charset="0"/>
              </a:rPr>
              <a:t>Follow up your referral after 3 working days, if you have not heard back from Children’s Social Care</a:t>
            </a:r>
          </a:p>
          <a:p>
            <a:pPr marL="365760" indent="-256032" algn="l">
              <a:buFont typeface="Wingdings 3"/>
              <a:buChar char=""/>
              <a:defRPr/>
            </a:pPr>
            <a:r>
              <a:rPr lang="en-GB" altLang="en-US" sz="2400" dirty="0">
                <a:solidFill>
                  <a:prstClr val="black"/>
                </a:solidFill>
                <a:latin typeface="Arial" panose="020B0604020202020204" pitchFamily="34" charset="0"/>
                <a:cs typeface="Arial" panose="020B0604020202020204" pitchFamily="34" charset="0"/>
              </a:rPr>
              <a:t>If </a:t>
            </a:r>
            <a:r>
              <a:rPr lang="en-GB" altLang="en-US" sz="2400" dirty="0" smtClean="0">
                <a:solidFill>
                  <a:prstClr val="black"/>
                </a:solidFill>
                <a:latin typeface="Arial" panose="020B0604020202020204" pitchFamily="34" charset="0"/>
                <a:cs typeface="Arial" panose="020B0604020202020204" pitchFamily="34" charset="0"/>
              </a:rPr>
              <a:t>you believe that appropriate </a:t>
            </a:r>
            <a:r>
              <a:rPr lang="en-GB" altLang="en-US" sz="2400" dirty="0">
                <a:solidFill>
                  <a:prstClr val="black"/>
                </a:solidFill>
                <a:latin typeface="Arial" panose="020B0604020202020204" pitchFamily="34" charset="0"/>
                <a:cs typeface="Arial" panose="020B0604020202020204" pitchFamily="34" charset="0"/>
              </a:rPr>
              <a:t>action is not taken by Children’s Social Care – </a:t>
            </a:r>
            <a:r>
              <a:rPr lang="en-GB" altLang="en-US" sz="2400" dirty="0" smtClean="0">
                <a:solidFill>
                  <a:prstClr val="black"/>
                </a:solidFill>
                <a:latin typeface="Arial" panose="020B0604020202020204" pitchFamily="34" charset="0"/>
                <a:cs typeface="Arial" panose="020B0604020202020204" pitchFamily="34" charset="0"/>
              </a:rPr>
              <a:t>then discuss with your line manager or Safeguarding Team who will have knowledge of how to escalation this. </a:t>
            </a:r>
            <a:endParaRPr lang="en-GB" altLang="en-US" sz="2400" dirty="0">
              <a:solidFill>
                <a:prstClr val="black"/>
              </a:solidFill>
              <a:latin typeface="Arial" panose="020B0604020202020204" pitchFamily="34" charset="0"/>
              <a:cs typeface="Arial" panose="020B0604020202020204" pitchFamily="34" charset="0"/>
            </a:endParaRPr>
          </a:p>
          <a:p>
            <a:pPr algn="l">
              <a:spcAft>
                <a:spcPts val="600"/>
              </a:spcAft>
              <a:buClr>
                <a:srgbClr val="33006F"/>
              </a:buClr>
            </a:pPr>
            <a:endParaRPr lang="en-GB" sz="2400" dirty="0" smtClean="0">
              <a:solidFill>
                <a:srgbClr val="5BBF21"/>
              </a:solidFill>
              <a:latin typeface="Arial"/>
              <a:cs typeface="Arial"/>
            </a:endParaRPr>
          </a:p>
          <a:p>
            <a:pPr algn="l">
              <a:spcAft>
                <a:spcPts val="600"/>
              </a:spcAft>
              <a:buClr>
                <a:srgbClr val="33006F"/>
              </a:buClr>
            </a:pPr>
            <a:r>
              <a:rPr lang="en-GB" sz="2400" dirty="0" smtClean="0">
                <a:solidFill>
                  <a:srgbClr val="5BBF21"/>
                </a:solidFill>
                <a:latin typeface="Arial"/>
                <a:cs typeface="Arial"/>
              </a:rPr>
              <a:t> </a:t>
            </a:r>
          </a:p>
          <a:p>
            <a:pPr algn="l">
              <a:spcAft>
                <a:spcPts val="600"/>
              </a:spcAft>
              <a:buClr>
                <a:srgbClr val="33006F"/>
              </a:buClr>
            </a:pPr>
            <a:endParaRPr lang="en-US" sz="1400" dirty="0">
              <a:solidFill>
                <a:prstClr val="black"/>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435007" y="0"/>
            <a:ext cx="1635760" cy="1221740"/>
          </a:xfrm>
          <a:prstGeom prst="rect">
            <a:avLst/>
          </a:prstGeom>
        </p:spPr>
      </p:pic>
    </p:spTree>
    <p:extLst>
      <p:ext uri="{BB962C8B-B14F-4D97-AF65-F5344CB8AC3E}">
        <p14:creationId xmlns:p14="http://schemas.microsoft.com/office/powerpoint/2010/main" val="1488067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idx="1"/>
          </p:nvPr>
        </p:nvSpPr>
        <p:spPr>
          <a:xfrm>
            <a:off x="903766" y="1417638"/>
            <a:ext cx="10678633" cy="4964120"/>
          </a:xfrm>
        </p:spPr>
        <p:txBody>
          <a:bodyPr/>
          <a:lstStyle/>
          <a:p>
            <a:pPr>
              <a:lnSpc>
                <a:spcPct val="90000"/>
              </a:lnSpc>
              <a:buFont typeface="Arial" charset="0"/>
              <a:buNone/>
            </a:pPr>
            <a:endParaRPr lang="en-GB" sz="2400" b="1" u="sng" dirty="0" smtClean="0">
              <a:solidFill>
                <a:srgbClr val="996633"/>
              </a:solidFill>
            </a:endParaRPr>
          </a:p>
          <a:p>
            <a:pPr>
              <a:lnSpc>
                <a:spcPct val="90000"/>
              </a:lnSpc>
              <a:buFont typeface="Arial" charset="0"/>
              <a:buNone/>
            </a:pPr>
            <a:r>
              <a:rPr lang="en-GB" sz="2400" b="1" u="sng" dirty="0" smtClean="0">
                <a:solidFill>
                  <a:srgbClr val="009999"/>
                </a:solidFill>
              </a:rPr>
              <a:t>Under </a:t>
            </a:r>
            <a:r>
              <a:rPr lang="en-GB" sz="2400" b="1" u="sng" dirty="0">
                <a:solidFill>
                  <a:srgbClr val="009999"/>
                </a:solidFill>
              </a:rPr>
              <a:t>Section </a:t>
            </a:r>
            <a:r>
              <a:rPr lang="en-GB" sz="2400" b="1" u="sng" dirty="0" smtClean="0">
                <a:solidFill>
                  <a:srgbClr val="009999"/>
                </a:solidFill>
              </a:rPr>
              <a:t>42 </a:t>
            </a:r>
            <a:r>
              <a:rPr lang="en-GB" sz="2400" b="1" u="sng" dirty="0">
                <a:solidFill>
                  <a:srgbClr val="009999"/>
                </a:solidFill>
              </a:rPr>
              <a:t>of the Care Act</a:t>
            </a:r>
            <a:r>
              <a:rPr lang="en-GB" sz="2400" dirty="0">
                <a:solidFill>
                  <a:srgbClr val="009999"/>
                </a:solidFill>
              </a:rPr>
              <a:t> </a:t>
            </a:r>
            <a:r>
              <a:rPr lang="en-GB" sz="2400" dirty="0" smtClean="0">
                <a:solidFill>
                  <a:srgbClr val="009999"/>
                </a:solidFill>
              </a:rPr>
              <a:t> - the LA has duty </a:t>
            </a:r>
            <a:r>
              <a:rPr lang="en-GB" sz="2400" dirty="0">
                <a:solidFill>
                  <a:srgbClr val="009999"/>
                </a:solidFill>
              </a:rPr>
              <a:t>of care </a:t>
            </a:r>
            <a:r>
              <a:rPr lang="en-GB" sz="2400" dirty="0" smtClean="0">
                <a:solidFill>
                  <a:srgbClr val="009999"/>
                </a:solidFill>
              </a:rPr>
              <a:t>to </a:t>
            </a:r>
            <a:r>
              <a:rPr lang="en-GB" sz="2400" dirty="0">
                <a:solidFill>
                  <a:srgbClr val="009999"/>
                </a:solidFill>
              </a:rPr>
              <a:t>make enquires </a:t>
            </a:r>
            <a:r>
              <a:rPr lang="en-GB" sz="2400" dirty="0" smtClean="0">
                <a:solidFill>
                  <a:srgbClr val="009999"/>
                </a:solidFill>
              </a:rPr>
              <a:t>where the adult:</a:t>
            </a:r>
          </a:p>
          <a:p>
            <a:pPr>
              <a:lnSpc>
                <a:spcPct val="90000"/>
              </a:lnSpc>
              <a:buFont typeface="Arial" charset="0"/>
              <a:buNone/>
            </a:pPr>
            <a:endParaRPr lang="en-GB" sz="2400" dirty="0">
              <a:solidFill>
                <a:srgbClr val="009999"/>
              </a:solidFill>
            </a:endParaRPr>
          </a:p>
          <a:p>
            <a:pPr>
              <a:lnSpc>
                <a:spcPct val="90000"/>
              </a:lnSpc>
              <a:buFont typeface="Wingdings" panose="05000000000000000000" pitchFamily="2" charset="2"/>
              <a:buChar char="ü"/>
            </a:pPr>
            <a:r>
              <a:rPr lang="en-GB" sz="2400" dirty="0">
                <a:solidFill>
                  <a:srgbClr val="009999"/>
                </a:solidFill>
              </a:rPr>
              <a:t>Has needs for Care and Support (whether or not the LA is meeting any of those needs) </a:t>
            </a:r>
          </a:p>
          <a:p>
            <a:pPr marL="0" indent="0" algn="ctr">
              <a:lnSpc>
                <a:spcPct val="90000"/>
              </a:lnSpc>
              <a:buNone/>
            </a:pPr>
            <a:r>
              <a:rPr lang="en-GB" sz="2400" dirty="0">
                <a:solidFill>
                  <a:srgbClr val="009999"/>
                </a:solidFill>
              </a:rPr>
              <a:t> AND</a:t>
            </a:r>
          </a:p>
          <a:p>
            <a:pPr>
              <a:lnSpc>
                <a:spcPct val="90000"/>
              </a:lnSpc>
              <a:buFont typeface="Wingdings" panose="05000000000000000000" pitchFamily="2" charset="2"/>
              <a:buChar char="ü"/>
            </a:pPr>
            <a:r>
              <a:rPr lang="en-GB" sz="2400" dirty="0">
                <a:solidFill>
                  <a:srgbClr val="009999"/>
                </a:solidFill>
              </a:rPr>
              <a:t>Is experiencing or at risk of abuse or neglect</a:t>
            </a:r>
          </a:p>
          <a:p>
            <a:pPr marL="0" indent="0" algn="ctr">
              <a:lnSpc>
                <a:spcPct val="90000"/>
              </a:lnSpc>
              <a:buNone/>
            </a:pPr>
            <a:r>
              <a:rPr lang="en-GB" sz="2400" dirty="0">
                <a:solidFill>
                  <a:srgbClr val="009999"/>
                </a:solidFill>
              </a:rPr>
              <a:t>AND</a:t>
            </a:r>
          </a:p>
          <a:p>
            <a:pPr>
              <a:lnSpc>
                <a:spcPct val="90000"/>
              </a:lnSpc>
              <a:buFont typeface="Wingdings" panose="05000000000000000000" pitchFamily="2" charset="2"/>
              <a:buChar char="ü"/>
            </a:pPr>
            <a:r>
              <a:rPr lang="en-GB" sz="2400" dirty="0">
                <a:solidFill>
                  <a:srgbClr val="009999"/>
                </a:solidFill>
              </a:rPr>
              <a:t>As a result of those care and support needs is unable to protect themselves from either risk of, or the </a:t>
            </a:r>
            <a:r>
              <a:rPr lang="en-GB" sz="2400" dirty="0" smtClean="0">
                <a:solidFill>
                  <a:srgbClr val="009999"/>
                </a:solidFill>
              </a:rPr>
              <a:t>experience, </a:t>
            </a:r>
            <a:r>
              <a:rPr lang="en-GB" sz="2400" dirty="0">
                <a:solidFill>
                  <a:srgbClr val="009999"/>
                </a:solidFill>
              </a:rPr>
              <a:t>of abuse and neglect. </a:t>
            </a:r>
          </a:p>
          <a:p>
            <a:pPr>
              <a:lnSpc>
                <a:spcPct val="90000"/>
              </a:lnSpc>
              <a:buFont typeface="Arial" charset="0"/>
              <a:buNone/>
            </a:pPr>
            <a:endParaRPr lang="en-GB" sz="1800" dirty="0">
              <a:solidFill>
                <a:schemeClr val="folHlink"/>
              </a:solidFill>
            </a:endParaRPr>
          </a:p>
          <a:p>
            <a:pPr>
              <a:lnSpc>
                <a:spcPct val="90000"/>
              </a:lnSpc>
              <a:buFont typeface="Arial" charset="0"/>
              <a:buNone/>
            </a:pPr>
            <a:endParaRPr lang="en-GB" sz="1800" dirty="0">
              <a:solidFill>
                <a:srgbClr val="996633"/>
              </a:solidFill>
            </a:endParaRPr>
          </a:p>
          <a:p>
            <a:pPr>
              <a:lnSpc>
                <a:spcPct val="90000"/>
              </a:lnSpc>
            </a:pPr>
            <a:endParaRPr lang="en-GB" sz="1800" dirty="0">
              <a:solidFill>
                <a:srgbClr val="996633"/>
              </a:solidFill>
            </a:endParaRPr>
          </a:p>
        </p:txBody>
      </p:sp>
      <p:sp>
        <p:nvSpPr>
          <p:cNvPr id="2" name="Footer Placeholder 1"/>
          <p:cNvSpPr>
            <a:spLocks noGrp="1"/>
          </p:cNvSpPr>
          <p:nvPr>
            <p:ph type="ftr" sz="quarter" idx="4294967295"/>
          </p:nvPr>
        </p:nvSpPr>
        <p:spPr>
          <a:xfrm>
            <a:off x="5261132" y="5659662"/>
            <a:ext cx="6016469" cy="365125"/>
          </a:xfrm>
          <a:prstGeom prst="rect">
            <a:avLst/>
          </a:prstGeom>
        </p:spPr>
        <p:txBody>
          <a:bodyPr/>
          <a:lstStyle/>
          <a:p>
            <a:pPr algn="ctr">
              <a:defRPr/>
            </a:pPr>
            <a:r>
              <a:rPr lang="en-GB" dirty="0" smtClean="0">
                <a:solidFill>
                  <a:srgbClr val="009999"/>
                </a:solidFill>
              </a:rPr>
              <a:t>Care Act 2014</a:t>
            </a:r>
            <a:endParaRPr lang="en-GB" dirty="0">
              <a:solidFill>
                <a:srgbClr val="009999"/>
              </a:solidFill>
            </a:endParaRPr>
          </a:p>
        </p:txBody>
      </p:sp>
      <p:sp>
        <p:nvSpPr>
          <p:cNvPr id="9" name="Title 1"/>
          <p:cNvSpPr txBox="1">
            <a:spLocks/>
          </p:cNvSpPr>
          <p:nvPr/>
        </p:nvSpPr>
        <p:spPr>
          <a:xfrm>
            <a:off x="1201478" y="438150"/>
            <a:ext cx="10380921" cy="1143000"/>
          </a:xfrm>
          <a:prstGeom prst="rect">
            <a:avLst/>
          </a:prstGeom>
        </p:spPr>
        <p:txBody>
          <a:bodyPr/>
          <a:lstStyle>
            <a:lvl1pPr algn="l" defTabSz="457200" rtl="0" eaLnBrk="1" latinLnBrk="0" hangingPunct="1">
              <a:spcBef>
                <a:spcPct val="0"/>
              </a:spcBef>
              <a:buNone/>
              <a:defRPr sz="3000" b="1" kern="1200">
                <a:solidFill>
                  <a:srgbClr val="0070C0"/>
                </a:solidFill>
                <a:latin typeface="+mj-lt"/>
                <a:ea typeface="+mj-ea"/>
                <a:cs typeface="+mj-cs"/>
              </a:defRPr>
            </a:lvl1pPr>
          </a:lstStyle>
          <a:p>
            <a:r>
              <a:rPr lang="en-GB" sz="3600" dirty="0" smtClean="0"/>
              <a:t>Safeguarding Adults  </a:t>
            </a:r>
          </a:p>
          <a:p>
            <a:r>
              <a:rPr lang="en-GB" sz="2800" dirty="0" smtClean="0"/>
              <a:t>The Care Act 2014 </a:t>
            </a:r>
            <a:r>
              <a:rPr lang="en-GB" sz="1600" b="0" dirty="0" smtClean="0"/>
              <a:t>1/2</a:t>
            </a:r>
            <a:r>
              <a:rPr lang="en-GB" sz="4000" dirty="0" smtClean="0"/>
              <a:t> </a:t>
            </a:r>
            <a:r>
              <a:rPr lang="en-GB" sz="4400" dirty="0" smtClean="0"/>
              <a:t/>
            </a:r>
            <a:br>
              <a:rPr lang="en-GB" sz="4400" dirty="0" smtClean="0"/>
            </a:br>
            <a:r>
              <a:rPr lang="en-GB" sz="4400" dirty="0" smtClean="0"/>
              <a:t/>
            </a:r>
            <a:br>
              <a:rPr lang="en-GB" sz="4400" dirty="0" smtClean="0"/>
            </a:br>
            <a:endParaRPr lang="en-GB" sz="44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610702" y="221675"/>
            <a:ext cx="1414721" cy="1101274"/>
          </a:xfrm>
          <a:prstGeom prst="rect">
            <a:avLst/>
          </a:prstGeom>
        </p:spPr>
      </p:pic>
    </p:spTree>
    <p:extLst>
      <p:ext uri="{BB962C8B-B14F-4D97-AF65-F5344CB8AC3E}">
        <p14:creationId xmlns:p14="http://schemas.microsoft.com/office/powerpoint/2010/main" val="2890746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94" y="914402"/>
            <a:ext cx="10604205" cy="5211763"/>
          </a:xfrm>
        </p:spPr>
        <p:txBody>
          <a:bodyPr/>
          <a:lstStyle/>
          <a:p>
            <a:pPr marL="0" indent="0">
              <a:buNone/>
            </a:pPr>
            <a:endParaRPr lang="en-GB" sz="2400" dirty="0" smtClean="0">
              <a:solidFill>
                <a:srgbClr val="009999"/>
              </a:solidFill>
            </a:endParaRPr>
          </a:p>
          <a:p>
            <a:pPr marL="0" indent="0">
              <a:buNone/>
            </a:pPr>
            <a:endParaRPr lang="en-GB" sz="2400" dirty="0" smtClean="0">
              <a:solidFill>
                <a:srgbClr val="009999"/>
              </a:solidFill>
            </a:endParaRPr>
          </a:p>
          <a:p>
            <a:pPr marL="0" indent="0">
              <a:buNone/>
            </a:pPr>
            <a:r>
              <a:rPr lang="en-GB" sz="2400" dirty="0" smtClean="0">
                <a:solidFill>
                  <a:srgbClr val="009999"/>
                </a:solidFill>
              </a:rPr>
              <a:t>Person unable to achieve 2 or more outcomes, so having significant impact to wellbeing such as:</a:t>
            </a:r>
          </a:p>
          <a:p>
            <a:pPr marL="342900" indent="-342900">
              <a:buFont typeface="Arial" pitchFamily="34" charset="0"/>
              <a:buChar char="•"/>
            </a:pPr>
            <a:r>
              <a:rPr lang="en-GB" sz="2400" dirty="0" smtClean="0">
                <a:solidFill>
                  <a:srgbClr val="009999"/>
                </a:solidFill>
              </a:rPr>
              <a:t>Managing nutrition, personal hygiene and toilet needs</a:t>
            </a:r>
          </a:p>
          <a:p>
            <a:pPr marL="342900" indent="-342900">
              <a:buFont typeface="Arial" pitchFamily="34" charset="0"/>
              <a:buChar char="•"/>
            </a:pPr>
            <a:r>
              <a:rPr lang="en-GB" sz="2400" dirty="0" smtClean="0">
                <a:solidFill>
                  <a:srgbClr val="009999"/>
                </a:solidFill>
              </a:rPr>
              <a:t>Being appropriately clothed</a:t>
            </a:r>
          </a:p>
          <a:p>
            <a:pPr marL="342900" indent="-342900">
              <a:buFont typeface="Arial" pitchFamily="34" charset="0"/>
              <a:buChar char="•"/>
            </a:pPr>
            <a:r>
              <a:rPr lang="en-GB" sz="2400" dirty="0" smtClean="0">
                <a:solidFill>
                  <a:srgbClr val="009999"/>
                </a:solidFill>
              </a:rPr>
              <a:t>Maintaining habitable, safe home environment</a:t>
            </a:r>
          </a:p>
          <a:p>
            <a:pPr marL="342900" indent="-342900">
              <a:buFont typeface="Arial" pitchFamily="34" charset="0"/>
              <a:buChar char="•"/>
            </a:pPr>
            <a:r>
              <a:rPr lang="en-GB" sz="2400" dirty="0" smtClean="0">
                <a:solidFill>
                  <a:srgbClr val="009999"/>
                </a:solidFill>
              </a:rPr>
              <a:t>Maintain family and personal relationships</a:t>
            </a:r>
          </a:p>
          <a:p>
            <a:pPr marL="342900" indent="-342900">
              <a:buFont typeface="Arial" pitchFamily="34" charset="0"/>
              <a:buChar char="•"/>
            </a:pPr>
            <a:r>
              <a:rPr lang="en-GB" sz="2400" dirty="0" smtClean="0">
                <a:solidFill>
                  <a:srgbClr val="009999"/>
                </a:solidFill>
              </a:rPr>
              <a:t>Accessing work, training, volunteering, education</a:t>
            </a:r>
          </a:p>
          <a:p>
            <a:pPr marL="342900" indent="-342900">
              <a:buFont typeface="Arial" pitchFamily="34" charset="0"/>
              <a:buChar char="•"/>
            </a:pPr>
            <a:r>
              <a:rPr lang="en-GB" sz="2400" dirty="0" smtClean="0">
                <a:solidFill>
                  <a:srgbClr val="009999"/>
                </a:solidFill>
              </a:rPr>
              <a:t>Access of facilities in local community, incl. transport, recreation</a:t>
            </a:r>
          </a:p>
          <a:p>
            <a:pPr marL="342900" indent="-342900">
              <a:buFont typeface="Arial" pitchFamily="34" charset="0"/>
              <a:buChar char="•"/>
            </a:pPr>
            <a:r>
              <a:rPr lang="en-GB" sz="2400" dirty="0" smtClean="0">
                <a:solidFill>
                  <a:srgbClr val="009999"/>
                </a:solidFill>
              </a:rPr>
              <a:t>Carrying out care responsibilities  adult has for a child</a:t>
            </a:r>
            <a:endParaRPr lang="en-GB" sz="2400" dirty="0">
              <a:solidFill>
                <a:srgbClr val="0070C0"/>
              </a:solidFill>
            </a:endParaRPr>
          </a:p>
          <a:p>
            <a:pPr marL="0" indent="0" algn="r">
              <a:buNone/>
            </a:pPr>
            <a:r>
              <a:rPr lang="en-GB" sz="1800" dirty="0" smtClean="0">
                <a:solidFill>
                  <a:srgbClr val="009999"/>
                </a:solidFill>
              </a:rPr>
              <a:t>(</a:t>
            </a:r>
            <a:r>
              <a:rPr lang="en-GB" sz="1800" dirty="0">
                <a:solidFill>
                  <a:srgbClr val="009999"/>
                </a:solidFill>
              </a:rPr>
              <a:t>S</a:t>
            </a:r>
            <a:r>
              <a:rPr lang="en-GB" sz="1800" dirty="0" smtClean="0">
                <a:solidFill>
                  <a:srgbClr val="009999"/>
                </a:solidFill>
              </a:rPr>
              <a:t>ection 9 Care Act 2014)</a:t>
            </a:r>
          </a:p>
          <a:p>
            <a:endParaRPr lang="en-GB" sz="2400" dirty="0" smtClean="0">
              <a:solidFill>
                <a:schemeClr val="tx2">
                  <a:lumMod val="60000"/>
                  <a:lumOff val="40000"/>
                </a:schemeClr>
              </a:solidFill>
            </a:endParaRPr>
          </a:p>
        </p:txBody>
      </p:sp>
      <p:sp>
        <p:nvSpPr>
          <p:cNvPr id="5" name="Title 1"/>
          <p:cNvSpPr txBox="1">
            <a:spLocks/>
          </p:cNvSpPr>
          <p:nvPr/>
        </p:nvSpPr>
        <p:spPr>
          <a:xfrm>
            <a:off x="1073888" y="304800"/>
            <a:ext cx="10508512" cy="886047"/>
          </a:xfrm>
          <a:prstGeom prst="rect">
            <a:avLst/>
          </a:prstGeom>
        </p:spPr>
        <p:txBody>
          <a:bodyPr/>
          <a:lstStyle>
            <a:lvl1pPr algn="l" defTabSz="457200" rtl="0" eaLnBrk="1" latinLnBrk="0" hangingPunct="1">
              <a:spcBef>
                <a:spcPct val="0"/>
              </a:spcBef>
              <a:buNone/>
              <a:defRPr sz="3000" b="1" kern="1200">
                <a:solidFill>
                  <a:srgbClr val="0070C0"/>
                </a:solidFill>
                <a:latin typeface="+mj-lt"/>
                <a:ea typeface="+mj-ea"/>
                <a:cs typeface="+mj-cs"/>
              </a:defRPr>
            </a:lvl1pPr>
          </a:lstStyle>
          <a:p>
            <a:r>
              <a:rPr lang="en-GB" sz="2800" dirty="0" smtClean="0"/>
              <a:t>Care &amp; Support Needs </a:t>
            </a:r>
            <a:r>
              <a:rPr lang="en-GB" sz="1600" b="0" dirty="0" smtClean="0"/>
              <a:t>2/2</a:t>
            </a:r>
            <a:r>
              <a:rPr lang="en-GB" sz="4000" dirty="0" smtClean="0"/>
              <a:t> </a:t>
            </a:r>
            <a:r>
              <a:rPr lang="en-GB" sz="4400" dirty="0" smtClean="0"/>
              <a:t/>
            </a:r>
            <a:br>
              <a:rPr lang="en-GB" sz="4400" dirty="0" smtClean="0"/>
            </a:br>
            <a:r>
              <a:rPr lang="en-GB" sz="4400" dirty="0" smtClean="0"/>
              <a:t/>
            </a:r>
            <a:br>
              <a:rPr lang="en-GB" sz="4400" dirty="0" smtClean="0"/>
            </a:br>
            <a:endParaRPr lang="en-GB" sz="4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685721" y="228836"/>
            <a:ext cx="1208568" cy="962011"/>
          </a:xfrm>
          <a:prstGeom prst="rect">
            <a:avLst/>
          </a:prstGeom>
        </p:spPr>
      </p:pic>
    </p:spTree>
    <p:extLst>
      <p:ext uri="{BB962C8B-B14F-4D97-AF65-F5344CB8AC3E}">
        <p14:creationId xmlns:p14="http://schemas.microsoft.com/office/powerpoint/2010/main" val="4156594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val 6"/>
          <p:cNvSpPr>
            <a:spLocks noChangeArrowheads="1"/>
          </p:cNvSpPr>
          <p:nvPr/>
        </p:nvSpPr>
        <p:spPr bwMode="auto">
          <a:xfrm>
            <a:off x="5041901" y="2785426"/>
            <a:ext cx="2160059" cy="1559569"/>
          </a:xfrm>
          <a:prstGeom prst="ellipse">
            <a:avLst/>
          </a:prstGeom>
          <a:solidFill>
            <a:schemeClr val="accent3">
              <a:lumMod val="60000"/>
              <a:lumOff val="40000"/>
            </a:schemeClr>
          </a:solidFill>
          <a:ln w="9525">
            <a:solidFill>
              <a:schemeClr val="tx1"/>
            </a:solidFill>
            <a:round/>
            <a:headEnd/>
            <a:tailEnd/>
          </a:ln>
        </p:spPr>
        <p:txBody>
          <a:bodyPr wrap="none" anchor="ctr"/>
          <a:lstStyle/>
          <a:p>
            <a:endParaRPr lang="en-GB" dirty="0">
              <a:solidFill>
                <a:prstClr val="black"/>
              </a:solidFill>
            </a:endParaRPr>
          </a:p>
        </p:txBody>
      </p:sp>
      <p:sp>
        <p:nvSpPr>
          <p:cNvPr id="32770" name="Text Box 7"/>
          <p:cNvSpPr txBox="1">
            <a:spLocks noChangeArrowheads="1"/>
          </p:cNvSpPr>
          <p:nvPr/>
        </p:nvSpPr>
        <p:spPr bwMode="auto">
          <a:xfrm>
            <a:off x="5306720" y="3129109"/>
            <a:ext cx="1631949" cy="923330"/>
          </a:xfrm>
          <a:prstGeom prst="rect">
            <a:avLst/>
          </a:prstGeom>
          <a:noFill/>
          <a:ln w="9525">
            <a:noFill/>
            <a:miter lim="800000"/>
            <a:headEnd/>
            <a:tailEnd/>
          </a:ln>
        </p:spPr>
        <p:txBody>
          <a:bodyPr>
            <a:spAutoFit/>
          </a:bodyPr>
          <a:lstStyle/>
          <a:p>
            <a:pPr algn="ctr">
              <a:spcBef>
                <a:spcPct val="50000"/>
              </a:spcBef>
            </a:pPr>
            <a:r>
              <a:rPr lang="en-GB" b="1" dirty="0">
                <a:solidFill>
                  <a:prstClr val="black"/>
                </a:solidFill>
              </a:rPr>
              <a:t>What are we talking </a:t>
            </a:r>
            <a:r>
              <a:rPr lang="en-GB" b="1" dirty="0" smtClean="0">
                <a:solidFill>
                  <a:prstClr val="black"/>
                </a:solidFill>
              </a:rPr>
              <a:t>about?</a:t>
            </a:r>
            <a:endParaRPr lang="en-GB" b="1" dirty="0">
              <a:solidFill>
                <a:prstClr val="black"/>
              </a:solidFill>
            </a:endParaRPr>
          </a:p>
        </p:txBody>
      </p:sp>
      <p:sp>
        <p:nvSpPr>
          <p:cNvPr id="32773" name="Oval 12"/>
          <p:cNvSpPr>
            <a:spLocks noChangeArrowheads="1"/>
          </p:cNvSpPr>
          <p:nvPr/>
        </p:nvSpPr>
        <p:spPr bwMode="auto">
          <a:xfrm>
            <a:off x="4686449" y="4808387"/>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32783" name="Text Box 29"/>
          <p:cNvSpPr txBox="1">
            <a:spLocks noChangeArrowheads="1"/>
          </p:cNvSpPr>
          <p:nvPr/>
        </p:nvSpPr>
        <p:spPr bwMode="auto">
          <a:xfrm>
            <a:off x="3642906" y="790894"/>
            <a:ext cx="2430315" cy="646331"/>
          </a:xfrm>
          <a:prstGeom prst="rect">
            <a:avLst/>
          </a:prstGeom>
          <a:noFill/>
          <a:ln w="9525">
            <a:noFill/>
            <a:miter lim="800000"/>
            <a:headEnd/>
            <a:tailEnd/>
          </a:ln>
        </p:spPr>
        <p:txBody>
          <a:bodyPr wrap="square">
            <a:spAutoFit/>
          </a:bodyPr>
          <a:lstStyle/>
          <a:p>
            <a:pPr>
              <a:spcBef>
                <a:spcPct val="50000"/>
              </a:spcBef>
            </a:pPr>
            <a:r>
              <a:rPr lang="en-GB" b="1" dirty="0" smtClean="0">
                <a:solidFill>
                  <a:srgbClr val="FF0000"/>
                </a:solidFill>
                <a:effectLst>
                  <a:outerShdw blurRad="38100" dist="38100" dir="2700000" algn="tl">
                    <a:srgbClr val="000000">
                      <a:alpha val="43137"/>
                    </a:srgbClr>
                  </a:outerShdw>
                </a:effectLst>
              </a:rPr>
              <a:t>Protected </a:t>
            </a:r>
            <a:br>
              <a:rPr lang="en-GB" b="1" dirty="0" smtClean="0">
                <a:solidFill>
                  <a:srgbClr val="FF0000"/>
                </a:solidFill>
                <a:effectLst>
                  <a:outerShdw blurRad="38100" dist="38100" dir="2700000" algn="tl">
                    <a:srgbClr val="000000">
                      <a:alpha val="43137"/>
                    </a:srgbClr>
                  </a:outerShdw>
                </a:effectLst>
              </a:rPr>
            </a:br>
            <a:r>
              <a:rPr lang="en-GB" b="1" dirty="0" smtClean="0">
                <a:solidFill>
                  <a:srgbClr val="FF0000"/>
                </a:solidFill>
                <a:effectLst>
                  <a:outerShdw blurRad="38100" dist="38100" dir="2700000" algn="tl">
                    <a:srgbClr val="000000">
                      <a:alpha val="43137"/>
                    </a:srgbClr>
                  </a:outerShdw>
                </a:effectLst>
              </a:rPr>
              <a:t>Characteristics</a:t>
            </a:r>
            <a:endParaRPr lang="en-GB" b="1" dirty="0">
              <a:solidFill>
                <a:srgbClr val="FF0000"/>
              </a:solidFill>
              <a:effectLst>
                <a:outerShdw blurRad="38100" dist="38100" dir="2700000" algn="tl">
                  <a:srgbClr val="000000">
                    <a:alpha val="43137"/>
                  </a:srgbClr>
                </a:outerShdw>
              </a:effectLst>
            </a:endParaRPr>
          </a:p>
        </p:txBody>
      </p:sp>
      <p:sp>
        <p:nvSpPr>
          <p:cNvPr id="32785" name="Text Box 31"/>
          <p:cNvSpPr txBox="1">
            <a:spLocks noChangeArrowheads="1"/>
          </p:cNvSpPr>
          <p:nvPr/>
        </p:nvSpPr>
        <p:spPr bwMode="auto">
          <a:xfrm>
            <a:off x="9046624" y="4187729"/>
            <a:ext cx="2059997" cy="646331"/>
          </a:xfrm>
          <a:prstGeom prst="rect">
            <a:avLst/>
          </a:prstGeom>
          <a:noFill/>
          <a:ln w="9525">
            <a:noFill/>
            <a:miter lim="800000"/>
            <a:headEnd/>
            <a:tailEnd/>
          </a:ln>
        </p:spPr>
        <p:txBody>
          <a:bodyPr wrap="square">
            <a:spAutoFit/>
          </a:bodyPr>
          <a:lstStyle/>
          <a:p>
            <a:pPr>
              <a:spcBef>
                <a:spcPct val="50000"/>
              </a:spcBef>
            </a:pPr>
            <a:r>
              <a:rPr lang="en-GB" b="1" dirty="0">
                <a:solidFill>
                  <a:srgbClr val="FF0000"/>
                </a:solidFill>
                <a:effectLst>
                  <a:outerShdw blurRad="38100" dist="38100" dir="2700000" algn="tl">
                    <a:srgbClr val="000000">
                      <a:alpha val="43137"/>
                    </a:srgbClr>
                  </a:outerShdw>
                </a:effectLst>
              </a:rPr>
              <a:t>Sexual Exploitation</a:t>
            </a:r>
          </a:p>
        </p:txBody>
      </p:sp>
      <p:sp>
        <p:nvSpPr>
          <p:cNvPr id="32786" name="Text Box 32"/>
          <p:cNvSpPr txBox="1">
            <a:spLocks noChangeArrowheads="1"/>
          </p:cNvSpPr>
          <p:nvPr/>
        </p:nvSpPr>
        <p:spPr bwMode="auto">
          <a:xfrm>
            <a:off x="195621" y="729794"/>
            <a:ext cx="2072217" cy="646331"/>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Honour </a:t>
            </a:r>
            <a:r>
              <a:rPr lang="en-GB" b="1" dirty="0">
                <a:solidFill>
                  <a:srgbClr val="FF0000"/>
                </a:solidFill>
                <a:effectLst>
                  <a:outerShdw blurRad="38100" dist="38100" dir="2700000" algn="tl">
                    <a:srgbClr val="000000">
                      <a:alpha val="43137"/>
                    </a:srgbClr>
                  </a:outerShdw>
                </a:effectLst>
              </a:rPr>
              <a:t>Based Violence</a:t>
            </a:r>
          </a:p>
        </p:txBody>
      </p:sp>
      <p:sp>
        <p:nvSpPr>
          <p:cNvPr id="32788" name="Text Box 36"/>
          <p:cNvSpPr txBox="1">
            <a:spLocks noChangeArrowheads="1"/>
          </p:cNvSpPr>
          <p:nvPr/>
        </p:nvSpPr>
        <p:spPr bwMode="auto">
          <a:xfrm>
            <a:off x="4906419" y="5749834"/>
            <a:ext cx="2400300" cy="366713"/>
          </a:xfrm>
          <a:prstGeom prst="rect">
            <a:avLst/>
          </a:prstGeom>
          <a:noFill/>
          <a:ln w="9525">
            <a:noFill/>
            <a:miter lim="800000"/>
            <a:headEnd/>
            <a:tailEnd/>
          </a:ln>
        </p:spPr>
        <p:txBody>
          <a:bodyPr>
            <a:spAutoFit/>
          </a:bodyPr>
          <a:lstStyle/>
          <a:p>
            <a:pPr>
              <a:spcBef>
                <a:spcPct val="50000"/>
              </a:spcBef>
            </a:pPr>
            <a:r>
              <a:rPr lang="en-GB" b="1" dirty="0">
                <a:solidFill>
                  <a:srgbClr val="FF0000"/>
                </a:solidFill>
                <a:effectLst>
                  <a:outerShdw blurRad="38100" dist="38100" dir="2700000" algn="tl">
                    <a:srgbClr val="000000">
                      <a:alpha val="43137"/>
                    </a:srgbClr>
                  </a:outerShdw>
                </a:effectLst>
              </a:rPr>
              <a:t>Mate Crime</a:t>
            </a:r>
          </a:p>
        </p:txBody>
      </p:sp>
      <p:sp>
        <p:nvSpPr>
          <p:cNvPr id="32789" name="Text Box 37"/>
          <p:cNvSpPr txBox="1">
            <a:spLocks noChangeArrowheads="1"/>
          </p:cNvSpPr>
          <p:nvPr/>
        </p:nvSpPr>
        <p:spPr bwMode="auto">
          <a:xfrm>
            <a:off x="2069760" y="1758724"/>
            <a:ext cx="2462741" cy="641350"/>
          </a:xfrm>
          <a:prstGeom prst="rect">
            <a:avLst/>
          </a:prstGeom>
          <a:noFill/>
          <a:ln w="9525">
            <a:noFill/>
            <a:miter lim="800000"/>
            <a:headEnd/>
            <a:tailEnd/>
          </a:ln>
        </p:spPr>
        <p:txBody>
          <a:bodyPr wrap="square">
            <a:spAutoFit/>
          </a:bodyPr>
          <a:lstStyle/>
          <a:p>
            <a:pPr>
              <a:spcBef>
                <a:spcPct val="50000"/>
              </a:spcBef>
            </a:pPr>
            <a:r>
              <a:rPr lang="en-GB" b="1" dirty="0">
                <a:solidFill>
                  <a:srgbClr val="FF0000"/>
                </a:solidFill>
                <a:effectLst>
                  <a:outerShdw blurRad="38100" dist="38100" dir="2700000" algn="tl">
                    <a:srgbClr val="000000">
                      <a:alpha val="43137"/>
                    </a:srgbClr>
                  </a:outerShdw>
                </a:effectLst>
              </a:rPr>
              <a:t>Female Genital Mutilation</a:t>
            </a:r>
          </a:p>
        </p:txBody>
      </p:sp>
      <p:sp>
        <p:nvSpPr>
          <p:cNvPr id="32790" name="Text Box 38"/>
          <p:cNvSpPr txBox="1">
            <a:spLocks noChangeArrowheads="1"/>
          </p:cNvSpPr>
          <p:nvPr/>
        </p:nvSpPr>
        <p:spPr bwMode="auto">
          <a:xfrm>
            <a:off x="3321278" y="360462"/>
            <a:ext cx="1824567" cy="369332"/>
          </a:xfrm>
          <a:prstGeom prst="rect">
            <a:avLst/>
          </a:prstGeom>
          <a:noFill/>
          <a:ln w="9525">
            <a:noFill/>
            <a:miter lim="800000"/>
            <a:headEnd/>
            <a:tailEnd/>
          </a:ln>
        </p:spPr>
        <p:txBody>
          <a:bodyPr>
            <a:spAutoFit/>
          </a:bodyPr>
          <a:lstStyle/>
          <a:p>
            <a:pPr>
              <a:spcBef>
                <a:spcPct val="50000"/>
              </a:spcBef>
            </a:pPr>
            <a:r>
              <a:rPr lang="en-GB" b="1" dirty="0">
                <a:solidFill>
                  <a:srgbClr val="FF0000"/>
                </a:solidFill>
                <a:effectLst>
                  <a:outerShdw blurRad="38100" dist="38100" dir="2700000" algn="tl">
                    <a:srgbClr val="000000">
                      <a:alpha val="43137"/>
                    </a:srgbClr>
                  </a:outerShdw>
                </a:effectLst>
              </a:rPr>
              <a:t>Hate Crime</a:t>
            </a:r>
          </a:p>
        </p:txBody>
      </p:sp>
      <p:sp>
        <p:nvSpPr>
          <p:cNvPr id="32791" name="Text Box 39"/>
          <p:cNvSpPr txBox="1">
            <a:spLocks noChangeArrowheads="1"/>
          </p:cNvSpPr>
          <p:nvPr/>
        </p:nvSpPr>
        <p:spPr bwMode="auto">
          <a:xfrm>
            <a:off x="1354652" y="1116550"/>
            <a:ext cx="1727200" cy="641350"/>
          </a:xfrm>
          <a:prstGeom prst="rect">
            <a:avLst/>
          </a:prstGeom>
          <a:noFill/>
          <a:ln w="9525">
            <a:noFill/>
            <a:miter lim="800000"/>
            <a:headEnd/>
            <a:tailEnd/>
          </a:ln>
        </p:spPr>
        <p:txBody>
          <a:bodyPr>
            <a:spAutoFit/>
          </a:bodyPr>
          <a:lstStyle/>
          <a:p>
            <a:pPr>
              <a:spcBef>
                <a:spcPct val="50000"/>
              </a:spcBef>
            </a:pPr>
            <a:r>
              <a:rPr lang="en-GB" b="1" dirty="0">
                <a:solidFill>
                  <a:srgbClr val="FF0000"/>
                </a:solidFill>
                <a:effectLst>
                  <a:outerShdw blurRad="38100" dist="38100" dir="2700000" algn="tl">
                    <a:srgbClr val="000000">
                      <a:alpha val="43137"/>
                    </a:srgbClr>
                  </a:outerShdw>
                </a:effectLst>
              </a:rPr>
              <a:t>Forced Marriage</a:t>
            </a:r>
          </a:p>
        </p:txBody>
      </p:sp>
      <p:sp>
        <p:nvSpPr>
          <p:cNvPr id="32792" name="Text Box 40"/>
          <p:cNvSpPr txBox="1">
            <a:spLocks noChangeArrowheads="1"/>
          </p:cNvSpPr>
          <p:nvPr/>
        </p:nvSpPr>
        <p:spPr bwMode="auto">
          <a:xfrm>
            <a:off x="7345044" y="5729305"/>
            <a:ext cx="2665117" cy="641350"/>
          </a:xfrm>
          <a:prstGeom prst="rect">
            <a:avLst/>
          </a:prstGeom>
          <a:noFill/>
          <a:ln w="9525">
            <a:noFill/>
            <a:miter lim="800000"/>
            <a:headEnd/>
            <a:tailEnd/>
          </a:ln>
        </p:spPr>
        <p:txBody>
          <a:bodyPr wrap="square">
            <a:spAutoFit/>
          </a:bodyPr>
          <a:lstStyle/>
          <a:p>
            <a:pPr>
              <a:spcBef>
                <a:spcPct val="50000"/>
              </a:spcBef>
            </a:pPr>
            <a:r>
              <a:rPr lang="en-GB" b="1" dirty="0" smtClean="0">
                <a:solidFill>
                  <a:srgbClr val="FF0000"/>
                </a:solidFill>
                <a:effectLst>
                  <a:outerShdw blurRad="38100" dist="38100" dir="2700000" algn="tl">
                    <a:srgbClr val="000000">
                      <a:alpha val="43137"/>
                    </a:srgbClr>
                  </a:outerShdw>
                </a:effectLst>
              </a:rPr>
              <a:t>Groups </a:t>
            </a:r>
            <a:r>
              <a:rPr lang="en-GB" b="1" dirty="0">
                <a:solidFill>
                  <a:srgbClr val="FF0000"/>
                </a:solidFill>
                <a:effectLst>
                  <a:outerShdw blurRad="38100" dist="38100" dir="2700000" algn="tl">
                    <a:srgbClr val="000000">
                      <a:alpha val="43137"/>
                    </a:srgbClr>
                  </a:outerShdw>
                </a:effectLst>
              </a:rPr>
              <a:t>Promoting Violence</a:t>
            </a:r>
          </a:p>
        </p:txBody>
      </p:sp>
      <p:sp>
        <p:nvSpPr>
          <p:cNvPr id="32794" name="Text Box 42"/>
          <p:cNvSpPr txBox="1">
            <a:spLocks noChangeArrowheads="1"/>
          </p:cNvSpPr>
          <p:nvPr/>
        </p:nvSpPr>
        <p:spPr bwMode="auto">
          <a:xfrm>
            <a:off x="1781643" y="5103503"/>
            <a:ext cx="2350559" cy="646331"/>
          </a:xfrm>
          <a:prstGeom prst="rect">
            <a:avLst/>
          </a:prstGeom>
          <a:noFill/>
          <a:ln w="9525">
            <a:noFill/>
            <a:miter lim="800000"/>
            <a:headEnd/>
            <a:tailEnd/>
          </a:ln>
        </p:spPr>
        <p:txBody>
          <a:bodyPr wrap="square">
            <a:spAutoFit/>
          </a:bodyPr>
          <a:lstStyle/>
          <a:p>
            <a:pPr>
              <a:spcBef>
                <a:spcPct val="50000"/>
              </a:spcBef>
            </a:pPr>
            <a:r>
              <a:rPr lang="en-GB" b="1" dirty="0">
                <a:solidFill>
                  <a:srgbClr val="FF0000"/>
                </a:solidFill>
                <a:effectLst>
                  <a:outerShdw blurRad="38100" dist="38100" dir="2700000" algn="tl">
                    <a:srgbClr val="000000">
                      <a:alpha val="43137"/>
                    </a:srgbClr>
                  </a:outerShdw>
                </a:effectLst>
              </a:rPr>
              <a:t>A</a:t>
            </a:r>
            <a:r>
              <a:rPr lang="en-GB" b="1" dirty="0" smtClean="0">
                <a:solidFill>
                  <a:srgbClr val="FF0000"/>
                </a:solidFill>
                <a:effectLst>
                  <a:outerShdw blurRad="38100" dist="38100" dir="2700000" algn="tl">
                    <a:srgbClr val="000000">
                      <a:alpha val="43137"/>
                    </a:srgbClr>
                  </a:outerShdw>
                </a:effectLst>
              </a:rPr>
              <a:t>buse </a:t>
            </a:r>
            <a:r>
              <a:rPr lang="en-GB" b="1" dirty="0">
                <a:solidFill>
                  <a:srgbClr val="FF0000"/>
                </a:solidFill>
                <a:effectLst>
                  <a:outerShdw blurRad="38100" dist="38100" dir="2700000" algn="tl">
                    <a:srgbClr val="000000">
                      <a:alpha val="43137"/>
                    </a:srgbClr>
                  </a:outerShdw>
                </a:effectLst>
              </a:rPr>
              <a:t>of </a:t>
            </a:r>
            <a:r>
              <a:rPr lang="en-GB" b="1" dirty="0" smtClean="0">
                <a:solidFill>
                  <a:srgbClr val="FF0000"/>
                </a:solidFill>
                <a:effectLst>
                  <a:outerShdw blurRad="38100" dist="38100" dir="2700000" algn="tl">
                    <a:srgbClr val="000000">
                      <a:alpha val="43137"/>
                    </a:srgbClr>
                  </a:outerShdw>
                </a:effectLst>
              </a:rPr>
              <a:t>trust by professionals</a:t>
            </a:r>
            <a:endParaRPr lang="en-GB" b="1" dirty="0">
              <a:solidFill>
                <a:srgbClr val="FF0000"/>
              </a:solidFill>
              <a:effectLst>
                <a:outerShdw blurRad="38100" dist="38100" dir="2700000" algn="tl">
                  <a:srgbClr val="000000">
                    <a:alpha val="43137"/>
                  </a:srgbClr>
                </a:outerShdw>
              </a:effectLst>
            </a:endParaRPr>
          </a:p>
        </p:txBody>
      </p:sp>
      <p:sp>
        <p:nvSpPr>
          <p:cNvPr id="35" name="Oval 12"/>
          <p:cNvSpPr>
            <a:spLocks noChangeArrowheads="1"/>
          </p:cNvSpPr>
          <p:nvPr/>
        </p:nvSpPr>
        <p:spPr bwMode="auto">
          <a:xfrm>
            <a:off x="3543945" y="4161840"/>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36" name="Oval 12"/>
          <p:cNvSpPr>
            <a:spLocks noChangeArrowheads="1"/>
          </p:cNvSpPr>
          <p:nvPr/>
        </p:nvSpPr>
        <p:spPr bwMode="auto">
          <a:xfrm>
            <a:off x="7424917" y="4274324"/>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37" name="Oval 12"/>
          <p:cNvSpPr>
            <a:spLocks noChangeArrowheads="1"/>
          </p:cNvSpPr>
          <p:nvPr/>
        </p:nvSpPr>
        <p:spPr bwMode="auto">
          <a:xfrm>
            <a:off x="7562173" y="2233352"/>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38" name="Oval 12"/>
          <p:cNvSpPr>
            <a:spLocks noChangeArrowheads="1"/>
          </p:cNvSpPr>
          <p:nvPr/>
        </p:nvSpPr>
        <p:spPr bwMode="auto">
          <a:xfrm>
            <a:off x="3018693" y="3203261"/>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39" name="Oval 12"/>
          <p:cNvSpPr>
            <a:spLocks noChangeArrowheads="1"/>
          </p:cNvSpPr>
          <p:nvPr/>
        </p:nvSpPr>
        <p:spPr bwMode="auto">
          <a:xfrm>
            <a:off x="4667665" y="1450521"/>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40" name="Oval 12"/>
          <p:cNvSpPr>
            <a:spLocks noChangeArrowheads="1"/>
          </p:cNvSpPr>
          <p:nvPr/>
        </p:nvSpPr>
        <p:spPr bwMode="auto">
          <a:xfrm>
            <a:off x="3499705" y="2203406"/>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41" name="Oval 12"/>
          <p:cNvSpPr>
            <a:spLocks noChangeArrowheads="1"/>
          </p:cNvSpPr>
          <p:nvPr/>
        </p:nvSpPr>
        <p:spPr bwMode="auto">
          <a:xfrm>
            <a:off x="6285961" y="1507200"/>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32798" name="AutoShape 48"/>
          <p:cNvSpPr>
            <a:spLocks noChangeArrowheads="1"/>
          </p:cNvSpPr>
          <p:nvPr/>
        </p:nvSpPr>
        <p:spPr bwMode="auto">
          <a:xfrm rot="-2382595">
            <a:off x="4790568" y="4021570"/>
            <a:ext cx="585053" cy="409575"/>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2" name="AutoShape 48"/>
          <p:cNvSpPr>
            <a:spLocks noChangeArrowheads="1"/>
          </p:cNvSpPr>
          <p:nvPr/>
        </p:nvSpPr>
        <p:spPr bwMode="auto">
          <a:xfrm>
            <a:off x="4521488" y="3425402"/>
            <a:ext cx="585053" cy="409575"/>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3" name="AutoShape 48"/>
          <p:cNvSpPr>
            <a:spLocks noChangeArrowheads="1"/>
          </p:cNvSpPr>
          <p:nvPr/>
        </p:nvSpPr>
        <p:spPr bwMode="auto">
          <a:xfrm rot="2571040">
            <a:off x="4789900" y="2720087"/>
            <a:ext cx="585053" cy="409575"/>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4" name="AutoShape 48"/>
          <p:cNvSpPr>
            <a:spLocks noChangeArrowheads="1"/>
          </p:cNvSpPr>
          <p:nvPr/>
        </p:nvSpPr>
        <p:spPr bwMode="auto">
          <a:xfrm rot="5400000">
            <a:off x="5831097" y="2325180"/>
            <a:ext cx="438790" cy="546100"/>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5" name="AutoShape 48"/>
          <p:cNvSpPr>
            <a:spLocks noChangeArrowheads="1"/>
          </p:cNvSpPr>
          <p:nvPr/>
        </p:nvSpPr>
        <p:spPr bwMode="auto">
          <a:xfrm rot="8051839">
            <a:off x="6847852" y="2579619"/>
            <a:ext cx="438790" cy="546100"/>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6" name="AutoShape 48"/>
          <p:cNvSpPr>
            <a:spLocks noChangeArrowheads="1"/>
          </p:cNvSpPr>
          <p:nvPr/>
        </p:nvSpPr>
        <p:spPr bwMode="auto">
          <a:xfrm rot="10800000">
            <a:off x="7145832" y="3406994"/>
            <a:ext cx="585053" cy="409575"/>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7" name="AutoShape 48"/>
          <p:cNvSpPr>
            <a:spLocks noChangeArrowheads="1"/>
          </p:cNvSpPr>
          <p:nvPr/>
        </p:nvSpPr>
        <p:spPr bwMode="auto">
          <a:xfrm rot="13342365">
            <a:off x="6836644" y="4051477"/>
            <a:ext cx="585053" cy="409575"/>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8" name="AutoShape 48"/>
          <p:cNvSpPr>
            <a:spLocks noChangeArrowheads="1"/>
          </p:cNvSpPr>
          <p:nvPr/>
        </p:nvSpPr>
        <p:spPr bwMode="auto">
          <a:xfrm rot="16200000">
            <a:off x="5903298" y="4260328"/>
            <a:ext cx="438790" cy="546100"/>
          </a:xfrm>
          <a:prstGeom prst="leftArrow">
            <a:avLst>
              <a:gd name="adj1" fmla="val 50000"/>
              <a:gd name="adj2" fmla="val 54457"/>
            </a:avLst>
          </a:prstGeom>
          <a:solidFill>
            <a:srgbClr val="339966"/>
          </a:solidFill>
          <a:ln w="9525">
            <a:solidFill>
              <a:schemeClr val="tx1"/>
            </a:solidFill>
            <a:miter lim="800000"/>
            <a:headEnd/>
            <a:tailEnd/>
          </a:ln>
        </p:spPr>
        <p:txBody>
          <a:bodyPr wrap="none" anchor="ctr"/>
          <a:lstStyle/>
          <a:p>
            <a:endParaRPr lang="en-GB" dirty="0">
              <a:solidFill>
                <a:prstClr val="black"/>
              </a:solidFill>
            </a:endParaRPr>
          </a:p>
        </p:txBody>
      </p:sp>
      <p:sp>
        <p:nvSpPr>
          <p:cNvPr id="49" name="Text Box 7"/>
          <p:cNvSpPr txBox="1">
            <a:spLocks noChangeArrowheads="1"/>
          </p:cNvSpPr>
          <p:nvPr/>
        </p:nvSpPr>
        <p:spPr bwMode="auto">
          <a:xfrm>
            <a:off x="4448703" y="1773445"/>
            <a:ext cx="1785151" cy="276999"/>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Discriminatory</a:t>
            </a:r>
            <a:endParaRPr lang="en-GB" sz="1200" b="1" dirty="0">
              <a:solidFill>
                <a:prstClr val="black"/>
              </a:solidFill>
            </a:endParaRPr>
          </a:p>
        </p:txBody>
      </p:sp>
      <p:sp>
        <p:nvSpPr>
          <p:cNvPr id="51" name="Text Box 7"/>
          <p:cNvSpPr txBox="1">
            <a:spLocks noChangeArrowheads="1"/>
          </p:cNvSpPr>
          <p:nvPr/>
        </p:nvSpPr>
        <p:spPr bwMode="auto">
          <a:xfrm>
            <a:off x="6031453" y="1803411"/>
            <a:ext cx="1785151" cy="276999"/>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Physical</a:t>
            </a:r>
            <a:endParaRPr lang="en-GB" sz="1200" b="1" dirty="0">
              <a:solidFill>
                <a:prstClr val="black"/>
              </a:solidFill>
            </a:endParaRPr>
          </a:p>
        </p:txBody>
      </p:sp>
      <p:sp>
        <p:nvSpPr>
          <p:cNvPr id="54" name="Text Box 7"/>
          <p:cNvSpPr txBox="1">
            <a:spLocks noChangeArrowheads="1"/>
          </p:cNvSpPr>
          <p:nvPr/>
        </p:nvSpPr>
        <p:spPr bwMode="auto">
          <a:xfrm>
            <a:off x="4449165" y="5068717"/>
            <a:ext cx="1785151" cy="461665"/>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Financial/</a:t>
            </a:r>
            <a:br>
              <a:rPr lang="en-GB" sz="1200" b="1" dirty="0" smtClean="0">
                <a:solidFill>
                  <a:prstClr val="black"/>
                </a:solidFill>
              </a:rPr>
            </a:br>
            <a:r>
              <a:rPr lang="en-GB" sz="1200" b="1" dirty="0" smtClean="0">
                <a:solidFill>
                  <a:prstClr val="black"/>
                </a:solidFill>
              </a:rPr>
              <a:t>Material</a:t>
            </a:r>
            <a:endParaRPr lang="en-GB" sz="1200" b="1" dirty="0">
              <a:solidFill>
                <a:prstClr val="black"/>
              </a:solidFill>
            </a:endParaRPr>
          </a:p>
        </p:txBody>
      </p:sp>
      <p:sp>
        <p:nvSpPr>
          <p:cNvPr id="55" name="Text Box 7"/>
          <p:cNvSpPr txBox="1">
            <a:spLocks noChangeArrowheads="1"/>
          </p:cNvSpPr>
          <p:nvPr/>
        </p:nvSpPr>
        <p:spPr bwMode="auto">
          <a:xfrm>
            <a:off x="3313017" y="4432492"/>
            <a:ext cx="1785151" cy="461665"/>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Neglect/Acts </a:t>
            </a:r>
            <a:br>
              <a:rPr lang="en-GB" sz="1200" b="1" dirty="0" smtClean="0">
                <a:solidFill>
                  <a:prstClr val="black"/>
                </a:solidFill>
              </a:rPr>
            </a:br>
            <a:r>
              <a:rPr lang="en-GB" sz="1200" b="1" dirty="0" smtClean="0">
                <a:solidFill>
                  <a:prstClr val="black"/>
                </a:solidFill>
              </a:rPr>
              <a:t>of Omission</a:t>
            </a:r>
            <a:endParaRPr lang="en-GB" sz="1200" b="1" dirty="0">
              <a:solidFill>
                <a:prstClr val="black"/>
              </a:solidFill>
            </a:endParaRPr>
          </a:p>
        </p:txBody>
      </p:sp>
      <p:sp>
        <p:nvSpPr>
          <p:cNvPr id="56" name="Text Box 7"/>
          <p:cNvSpPr txBox="1">
            <a:spLocks noChangeArrowheads="1"/>
          </p:cNvSpPr>
          <p:nvPr/>
        </p:nvSpPr>
        <p:spPr bwMode="auto">
          <a:xfrm>
            <a:off x="2733503" y="3547637"/>
            <a:ext cx="1898352" cy="276999"/>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Self-Neglect</a:t>
            </a:r>
            <a:endParaRPr lang="en-GB" sz="1200" b="1" dirty="0">
              <a:solidFill>
                <a:prstClr val="black"/>
              </a:solidFill>
            </a:endParaRPr>
          </a:p>
        </p:txBody>
      </p:sp>
      <p:sp>
        <p:nvSpPr>
          <p:cNvPr id="57" name="Text Box 7"/>
          <p:cNvSpPr txBox="1">
            <a:spLocks noChangeArrowheads="1"/>
          </p:cNvSpPr>
          <p:nvPr/>
        </p:nvSpPr>
        <p:spPr bwMode="auto">
          <a:xfrm>
            <a:off x="3246187" y="2425310"/>
            <a:ext cx="1785151" cy="461665"/>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Domestic</a:t>
            </a:r>
            <a:br>
              <a:rPr lang="en-GB" sz="1200" b="1" dirty="0" smtClean="0">
                <a:solidFill>
                  <a:prstClr val="black"/>
                </a:solidFill>
              </a:rPr>
            </a:br>
            <a:r>
              <a:rPr lang="en-GB" sz="1200" b="1" dirty="0" smtClean="0">
                <a:solidFill>
                  <a:prstClr val="black"/>
                </a:solidFill>
              </a:rPr>
              <a:t> Abuse</a:t>
            </a:r>
            <a:endParaRPr lang="en-GB" sz="1200" b="1" dirty="0">
              <a:solidFill>
                <a:prstClr val="black"/>
              </a:solidFill>
            </a:endParaRPr>
          </a:p>
        </p:txBody>
      </p:sp>
      <p:sp>
        <p:nvSpPr>
          <p:cNvPr id="50" name="Oval 12"/>
          <p:cNvSpPr>
            <a:spLocks noChangeArrowheads="1"/>
          </p:cNvSpPr>
          <p:nvPr/>
        </p:nvSpPr>
        <p:spPr bwMode="auto">
          <a:xfrm>
            <a:off x="7873029" y="3224212"/>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59" name="Text Box 7"/>
          <p:cNvSpPr txBox="1">
            <a:spLocks noChangeArrowheads="1"/>
          </p:cNvSpPr>
          <p:nvPr/>
        </p:nvSpPr>
        <p:spPr bwMode="auto">
          <a:xfrm>
            <a:off x="7345049" y="2587550"/>
            <a:ext cx="1785151" cy="276999"/>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Organisational</a:t>
            </a:r>
            <a:endParaRPr lang="en-GB" sz="1200" b="1" dirty="0">
              <a:solidFill>
                <a:prstClr val="black"/>
              </a:solidFill>
            </a:endParaRPr>
          </a:p>
        </p:txBody>
      </p:sp>
      <p:sp>
        <p:nvSpPr>
          <p:cNvPr id="60" name="Oval 12"/>
          <p:cNvSpPr>
            <a:spLocks noChangeArrowheads="1"/>
          </p:cNvSpPr>
          <p:nvPr/>
        </p:nvSpPr>
        <p:spPr bwMode="auto">
          <a:xfrm>
            <a:off x="6188833" y="4795956"/>
            <a:ext cx="1278107" cy="930974"/>
          </a:xfrm>
          <a:prstGeom prst="ellipse">
            <a:avLst/>
          </a:prstGeom>
          <a:solidFill>
            <a:schemeClr val="accent1">
              <a:lumMod val="40000"/>
              <a:lumOff val="60000"/>
            </a:schemeClr>
          </a:solidFill>
          <a:ln w="9525">
            <a:solidFill>
              <a:schemeClr val="tx1"/>
            </a:solidFill>
            <a:round/>
            <a:headEnd/>
            <a:tailEnd/>
          </a:ln>
        </p:spPr>
        <p:txBody>
          <a:bodyPr wrap="none" anchor="ctr"/>
          <a:lstStyle/>
          <a:p>
            <a:endParaRPr lang="en-GB" dirty="0">
              <a:solidFill>
                <a:prstClr val="black"/>
              </a:solidFill>
            </a:endParaRPr>
          </a:p>
        </p:txBody>
      </p:sp>
      <p:sp>
        <p:nvSpPr>
          <p:cNvPr id="61" name="Text Box 7"/>
          <p:cNvSpPr txBox="1">
            <a:spLocks noChangeArrowheads="1"/>
          </p:cNvSpPr>
          <p:nvPr/>
        </p:nvSpPr>
        <p:spPr bwMode="auto">
          <a:xfrm>
            <a:off x="7197328" y="4548997"/>
            <a:ext cx="1785151" cy="461665"/>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Modern </a:t>
            </a:r>
            <a:br>
              <a:rPr lang="en-GB" sz="1200" b="1" dirty="0" smtClean="0">
                <a:solidFill>
                  <a:prstClr val="black"/>
                </a:solidFill>
              </a:rPr>
            </a:br>
            <a:r>
              <a:rPr lang="en-GB" sz="1200" b="1" dirty="0" smtClean="0">
                <a:solidFill>
                  <a:prstClr val="black"/>
                </a:solidFill>
              </a:rPr>
              <a:t>Slavery</a:t>
            </a:r>
            <a:endParaRPr lang="en-GB" sz="1200" b="1" dirty="0">
              <a:solidFill>
                <a:prstClr val="black"/>
              </a:solidFill>
            </a:endParaRPr>
          </a:p>
        </p:txBody>
      </p:sp>
      <p:sp>
        <p:nvSpPr>
          <p:cNvPr id="52" name="Text Box 7"/>
          <p:cNvSpPr txBox="1">
            <a:spLocks noChangeArrowheads="1"/>
          </p:cNvSpPr>
          <p:nvPr/>
        </p:nvSpPr>
        <p:spPr bwMode="auto">
          <a:xfrm>
            <a:off x="7619509" y="3538800"/>
            <a:ext cx="1785151" cy="276999"/>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Sexual</a:t>
            </a:r>
            <a:endParaRPr lang="en-GB" sz="1200" b="1" dirty="0">
              <a:solidFill>
                <a:prstClr val="black"/>
              </a:solidFill>
            </a:endParaRPr>
          </a:p>
        </p:txBody>
      </p:sp>
      <p:sp>
        <p:nvSpPr>
          <p:cNvPr id="53" name="Text Box 7"/>
          <p:cNvSpPr txBox="1">
            <a:spLocks noChangeArrowheads="1"/>
          </p:cNvSpPr>
          <p:nvPr/>
        </p:nvSpPr>
        <p:spPr bwMode="auto">
          <a:xfrm>
            <a:off x="5964558" y="5168084"/>
            <a:ext cx="1785151" cy="276999"/>
          </a:xfrm>
          <a:prstGeom prst="rect">
            <a:avLst/>
          </a:prstGeom>
          <a:noFill/>
          <a:ln w="9525">
            <a:noFill/>
            <a:miter lim="800000"/>
            <a:headEnd/>
            <a:tailEnd/>
          </a:ln>
        </p:spPr>
        <p:txBody>
          <a:bodyPr wrap="square">
            <a:spAutoFit/>
          </a:bodyPr>
          <a:lstStyle/>
          <a:p>
            <a:pPr algn="ctr">
              <a:spcBef>
                <a:spcPct val="50000"/>
              </a:spcBef>
            </a:pPr>
            <a:r>
              <a:rPr lang="en-GB" sz="1200" b="1" dirty="0" smtClean="0">
                <a:solidFill>
                  <a:prstClr val="black"/>
                </a:solidFill>
              </a:rPr>
              <a:t>Psychological</a:t>
            </a:r>
            <a:endParaRPr lang="en-GB" sz="1200" b="1" dirty="0">
              <a:solidFill>
                <a:prstClr val="black"/>
              </a:solidFill>
            </a:endParaRPr>
          </a:p>
        </p:txBody>
      </p:sp>
      <p:sp>
        <p:nvSpPr>
          <p:cNvPr id="62" name="Text Box 32"/>
          <p:cNvSpPr txBox="1">
            <a:spLocks noChangeArrowheads="1"/>
          </p:cNvSpPr>
          <p:nvPr/>
        </p:nvSpPr>
        <p:spPr bwMode="auto">
          <a:xfrm>
            <a:off x="1420932" y="3639970"/>
            <a:ext cx="2072217" cy="369332"/>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Hoarding</a:t>
            </a:r>
            <a:endParaRPr lang="en-GB" b="1" dirty="0">
              <a:solidFill>
                <a:srgbClr val="FF0000"/>
              </a:solidFill>
              <a:effectLst>
                <a:outerShdw blurRad="38100" dist="38100" dir="2700000" algn="tl">
                  <a:srgbClr val="000000">
                    <a:alpha val="43137"/>
                  </a:srgbClr>
                </a:outerShdw>
              </a:effectLst>
            </a:endParaRPr>
          </a:p>
        </p:txBody>
      </p:sp>
      <p:sp>
        <p:nvSpPr>
          <p:cNvPr id="63" name="Text Box 32"/>
          <p:cNvSpPr txBox="1">
            <a:spLocks noChangeArrowheads="1"/>
          </p:cNvSpPr>
          <p:nvPr/>
        </p:nvSpPr>
        <p:spPr bwMode="auto">
          <a:xfrm>
            <a:off x="5366144" y="6233884"/>
            <a:ext cx="2072217" cy="369332"/>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Radicalisation</a:t>
            </a:r>
            <a:endParaRPr lang="en-GB" b="1" dirty="0">
              <a:solidFill>
                <a:srgbClr val="FF0000"/>
              </a:solidFill>
              <a:effectLst>
                <a:outerShdw blurRad="38100" dist="38100" dir="2700000" algn="tl">
                  <a:srgbClr val="000000">
                    <a:alpha val="43137"/>
                  </a:srgbClr>
                </a:outerShdw>
              </a:effectLst>
            </a:endParaRPr>
          </a:p>
        </p:txBody>
      </p:sp>
      <p:sp>
        <p:nvSpPr>
          <p:cNvPr id="64" name="Text Box 32"/>
          <p:cNvSpPr txBox="1">
            <a:spLocks noChangeArrowheads="1"/>
          </p:cNvSpPr>
          <p:nvPr/>
        </p:nvSpPr>
        <p:spPr bwMode="auto">
          <a:xfrm>
            <a:off x="8658310" y="5017154"/>
            <a:ext cx="2072217" cy="646331"/>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Human Trafficking</a:t>
            </a:r>
            <a:endParaRPr lang="en-GB" b="1" dirty="0">
              <a:solidFill>
                <a:srgbClr val="FF0000"/>
              </a:solidFill>
              <a:effectLst>
                <a:outerShdw blurRad="38100" dist="38100" dir="2700000" algn="tl">
                  <a:srgbClr val="000000">
                    <a:alpha val="43137"/>
                  </a:srgbClr>
                </a:outerShdw>
              </a:effectLst>
            </a:endParaRPr>
          </a:p>
        </p:txBody>
      </p:sp>
      <p:sp>
        <p:nvSpPr>
          <p:cNvPr id="65" name="Text Box 32"/>
          <p:cNvSpPr txBox="1">
            <a:spLocks noChangeArrowheads="1"/>
          </p:cNvSpPr>
          <p:nvPr/>
        </p:nvSpPr>
        <p:spPr bwMode="auto">
          <a:xfrm>
            <a:off x="9074938" y="2187787"/>
            <a:ext cx="2072217" cy="369332"/>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Institutional</a:t>
            </a:r>
            <a:endParaRPr lang="en-GB" b="1" dirty="0">
              <a:solidFill>
                <a:srgbClr val="FF0000"/>
              </a:solidFill>
              <a:effectLst>
                <a:outerShdw blurRad="38100" dist="38100" dir="2700000" algn="tl">
                  <a:srgbClr val="000000">
                    <a:alpha val="43137"/>
                  </a:srgbClr>
                </a:outerShdw>
              </a:effectLst>
            </a:endParaRPr>
          </a:p>
        </p:txBody>
      </p:sp>
      <p:sp>
        <p:nvSpPr>
          <p:cNvPr id="66" name="Text Box 32"/>
          <p:cNvSpPr txBox="1">
            <a:spLocks noChangeArrowheads="1"/>
          </p:cNvSpPr>
          <p:nvPr/>
        </p:nvSpPr>
        <p:spPr bwMode="auto">
          <a:xfrm>
            <a:off x="3478529" y="6014576"/>
            <a:ext cx="2072217" cy="369332"/>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Cuckooing</a:t>
            </a:r>
            <a:endParaRPr lang="en-GB" b="1" dirty="0">
              <a:solidFill>
                <a:srgbClr val="FF0000"/>
              </a:solidFill>
              <a:effectLst>
                <a:outerShdw blurRad="38100" dist="38100" dir="2700000" algn="tl">
                  <a:srgbClr val="000000">
                    <a:alpha val="43137"/>
                  </a:srgbClr>
                </a:outerShdw>
              </a:effectLst>
            </a:endParaRPr>
          </a:p>
        </p:txBody>
      </p:sp>
      <p:sp>
        <p:nvSpPr>
          <p:cNvPr id="67" name="Text Box 32"/>
          <p:cNvSpPr txBox="1">
            <a:spLocks noChangeArrowheads="1"/>
          </p:cNvSpPr>
          <p:nvPr/>
        </p:nvSpPr>
        <p:spPr bwMode="auto">
          <a:xfrm>
            <a:off x="9549285" y="3472856"/>
            <a:ext cx="2072217" cy="369332"/>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Cyber abuse</a:t>
            </a:r>
            <a:endParaRPr lang="en-GB" b="1" dirty="0">
              <a:solidFill>
                <a:srgbClr val="FF0000"/>
              </a:solidFill>
              <a:effectLst>
                <a:outerShdw blurRad="38100" dist="38100" dir="2700000" algn="tl">
                  <a:srgbClr val="000000">
                    <a:alpha val="43137"/>
                  </a:srgbClr>
                </a:outerShdw>
              </a:effectLst>
            </a:endParaRPr>
          </a:p>
        </p:txBody>
      </p:sp>
      <p:sp>
        <p:nvSpPr>
          <p:cNvPr id="69" name="Text Box 32"/>
          <p:cNvSpPr txBox="1">
            <a:spLocks noChangeArrowheads="1"/>
          </p:cNvSpPr>
          <p:nvPr/>
        </p:nvSpPr>
        <p:spPr bwMode="auto">
          <a:xfrm>
            <a:off x="7103278" y="880298"/>
            <a:ext cx="2072217" cy="646331"/>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Inappropriate Restraint</a:t>
            </a:r>
            <a:endParaRPr lang="en-GB" b="1" dirty="0">
              <a:solidFill>
                <a:srgbClr val="FF0000"/>
              </a:solidFill>
              <a:effectLst>
                <a:outerShdw blurRad="38100" dist="38100" dir="2700000" algn="tl">
                  <a:srgbClr val="000000">
                    <a:alpha val="43137"/>
                  </a:srgbClr>
                </a:outerShdw>
              </a:effectLst>
            </a:endParaRPr>
          </a:p>
        </p:txBody>
      </p:sp>
      <p:sp>
        <p:nvSpPr>
          <p:cNvPr id="70" name="Text Box 32"/>
          <p:cNvSpPr txBox="1">
            <a:spLocks noChangeArrowheads="1"/>
          </p:cNvSpPr>
          <p:nvPr/>
        </p:nvSpPr>
        <p:spPr bwMode="auto">
          <a:xfrm>
            <a:off x="8922538" y="1254344"/>
            <a:ext cx="2072217" cy="646331"/>
          </a:xfrm>
          <a:prstGeom prst="rect">
            <a:avLst/>
          </a:prstGeom>
          <a:noFill/>
          <a:ln w="9525">
            <a:noFill/>
            <a:miter lim="800000"/>
            <a:headEnd/>
            <a:tailEnd/>
          </a:ln>
        </p:spPr>
        <p:txBody>
          <a:bodyPr wrap="square">
            <a:spAutoFit/>
          </a:bodyPr>
          <a:lstStyle/>
          <a:p>
            <a:r>
              <a:rPr lang="en-GB" b="1" dirty="0" smtClean="0">
                <a:solidFill>
                  <a:srgbClr val="FF0000"/>
                </a:solidFill>
                <a:effectLst>
                  <a:outerShdw blurRad="38100" dist="38100" dir="2700000" algn="tl">
                    <a:srgbClr val="000000">
                      <a:alpha val="43137"/>
                    </a:srgbClr>
                  </a:outerShdw>
                </a:effectLst>
              </a:rPr>
              <a:t>Misuse of medication</a:t>
            </a:r>
            <a:endParaRPr lang="en-GB" b="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903890" y="2514173"/>
            <a:ext cx="1923507" cy="369332"/>
          </a:xfrm>
          <a:prstGeom prst="rect">
            <a:avLst/>
          </a:prstGeom>
          <a:noFill/>
        </p:spPr>
        <p:txBody>
          <a:bodyPr wrap="square" rtlCol="0">
            <a:spAutoFit/>
          </a:bodyPr>
          <a:lstStyle/>
          <a:p>
            <a:r>
              <a:rPr lang="en-GB" b="1" dirty="0" smtClean="0">
                <a:solidFill>
                  <a:srgbClr val="FF0000"/>
                </a:solidFill>
                <a:effectLst>
                  <a:outerShdw blurRad="38100" dist="38100" dir="2700000" algn="tl">
                    <a:srgbClr val="000000">
                      <a:alpha val="43137"/>
                    </a:srgbClr>
                  </a:outerShdw>
                </a:effectLst>
              </a:rPr>
              <a:t>‘</a:t>
            </a:r>
            <a:r>
              <a:rPr lang="en-GB" b="1" dirty="0" err="1" smtClean="0">
                <a:solidFill>
                  <a:srgbClr val="FF0000"/>
                </a:solidFill>
                <a:effectLst>
                  <a:outerShdw blurRad="38100" dist="38100" dir="2700000" algn="tl">
                    <a:srgbClr val="000000">
                      <a:alpha val="43137"/>
                    </a:srgbClr>
                  </a:outerShdw>
                </a:effectLst>
              </a:rPr>
              <a:t>Gaslighting</a:t>
            </a:r>
            <a:r>
              <a:rPr lang="en-GB" b="1" dirty="0" smtClean="0">
                <a:solidFill>
                  <a:srgbClr val="FF0000"/>
                </a:solidFill>
                <a:effectLst>
                  <a:outerShdw blurRad="38100" dist="38100" dir="2700000" algn="tl">
                    <a:srgbClr val="000000">
                      <a:alpha val="43137"/>
                    </a:srgbClr>
                  </a:outerShdw>
                </a:effectLst>
              </a:rPr>
              <a:t>’</a:t>
            </a:r>
            <a:endParaRPr lang="en-GB"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452648" y="216617"/>
            <a:ext cx="2224712" cy="400110"/>
          </a:xfrm>
          <a:prstGeom prst="rect">
            <a:avLst/>
          </a:prstGeom>
          <a:noFill/>
        </p:spPr>
        <p:txBody>
          <a:bodyPr wrap="none" rtlCol="0">
            <a:spAutoFit/>
          </a:bodyPr>
          <a:lstStyle/>
          <a:p>
            <a:r>
              <a:rPr lang="en-GB" b="1" u="sng" dirty="0" smtClean="0"/>
              <a:t>TYPES </a:t>
            </a:r>
            <a:r>
              <a:rPr lang="en-GB" sz="2000" b="1" u="sng" dirty="0" smtClean="0"/>
              <a:t>OF</a:t>
            </a:r>
            <a:r>
              <a:rPr lang="en-GB" b="1" u="sng" dirty="0" smtClean="0"/>
              <a:t> ABUSE</a:t>
            </a:r>
            <a:endParaRPr lang="en-GB" b="1" u="sng" dirty="0"/>
          </a:p>
        </p:txBody>
      </p:sp>
    </p:spTree>
    <p:extLst>
      <p:ext uri="{BB962C8B-B14F-4D97-AF65-F5344CB8AC3E}">
        <p14:creationId xmlns:p14="http://schemas.microsoft.com/office/powerpoint/2010/main" val="31728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3" grpId="0"/>
      <p:bldP spid="32785" grpId="0"/>
      <p:bldP spid="32786" grpId="0"/>
      <p:bldP spid="32788" grpId="0"/>
      <p:bldP spid="32789" grpId="0"/>
      <p:bldP spid="32790" grpId="0"/>
      <p:bldP spid="32791" grpId="0"/>
      <p:bldP spid="32792" grpId="0"/>
      <p:bldP spid="32794" grpId="0"/>
      <p:bldP spid="62" grpId="0"/>
      <p:bldP spid="63" grpId="0"/>
      <p:bldP spid="64" grpId="0"/>
      <p:bldP spid="65" grpId="0"/>
      <p:bldP spid="66" grpId="0"/>
      <p:bldP spid="67" grpId="0"/>
      <p:bldP spid="69" grpId="0"/>
      <p:bldP spid="7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1105786" y="274638"/>
            <a:ext cx="9867014" cy="1143000"/>
          </a:xfrm>
          <a:prstGeom prst="rect">
            <a:avLst/>
          </a:prstGeom>
        </p:spPr>
        <p:txBody>
          <a:bodyPr/>
          <a:lstStyle/>
          <a:p>
            <a:pPr eaLnBrk="1" hangingPunct="1"/>
            <a:r>
              <a:rPr lang="en-GB" sz="3600" b="1" dirty="0">
                <a:solidFill>
                  <a:srgbClr val="0070C0"/>
                </a:solidFill>
              </a:rPr>
              <a:t>The </a:t>
            </a:r>
            <a:r>
              <a:rPr lang="en-GB" sz="3600" b="1" dirty="0" smtClean="0">
                <a:solidFill>
                  <a:srgbClr val="0070C0"/>
                </a:solidFill>
              </a:rPr>
              <a:t>Care Act: six key principles </a:t>
            </a:r>
            <a:r>
              <a:rPr lang="en-GB" sz="3600" b="1" dirty="0">
                <a:solidFill>
                  <a:srgbClr val="0070C0"/>
                </a:solidFill>
              </a:rPr>
              <a:t>of </a:t>
            </a:r>
            <a:r>
              <a:rPr lang="en-GB" sz="3600" b="1" dirty="0" smtClean="0">
                <a:solidFill>
                  <a:srgbClr val="0070C0"/>
                </a:solidFill>
              </a:rPr>
              <a:t>Safeguarding Adults</a:t>
            </a:r>
            <a:endParaRPr lang="en-GB" sz="3600" b="1" dirty="0">
              <a:solidFill>
                <a:srgbClr val="0070C0"/>
              </a:solidFill>
            </a:endParaRPr>
          </a:p>
        </p:txBody>
      </p:sp>
      <p:graphicFrame>
        <p:nvGraphicFramePr>
          <p:cNvPr id="68641" name="Group 33"/>
          <p:cNvGraphicFramePr>
            <a:graphicFrameLocks noGrp="1"/>
          </p:cNvGraphicFramePr>
          <p:nvPr>
            <p:ph idx="4294967295"/>
            <p:extLst>
              <p:ext uri="{D42A27DB-BD31-4B8C-83A1-F6EECF244321}">
                <p14:modId xmlns:p14="http://schemas.microsoft.com/office/powerpoint/2010/main" val="2334821729"/>
              </p:ext>
            </p:extLst>
          </p:nvPr>
        </p:nvGraphicFramePr>
        <p:xfrm>
          <a:off x="431373" y="1628775"/>
          <a:ext cx="11329259" cy="3799840"/>
        </p:xfrm>
        <a:graphic>
          <a:graphicData uri="http://schemas.openxmlformats.org/drawingml/2006/table">
            <a:tbl>
              <a:tblPr/>
              <a:tblGrid>
                <a:gridCol w="3964367">
                  <a:extLst>
                    <a:ext uri="{9D8B030D-6E8A-4147-A177-3AD203B41FA5}">
                      <a16:colId xmlns:a16="http://schemas.microsoft.com/office/drawing/2014/main" xmlns="" val="20000"/>
                    </a:ext>
                  </a:extLst>
                </a:gridCol>
                <a:gridCol w="7364892">
                  <a:extLst>
                    <a:ext uri="{9D8B030D-6E8A-4147-A177-3AD203B41FA5}">
                      <a16:colId xmlns:a16="http://schemas.microsoft.com/office/drawing/2014/main" xmlns="" val="20001"/>
                    </a:ext>
                  </a:extLst>
                </a:gridCol>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FFFFFF"/>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cs typeface="Arial" charset="0"/>
                        </a:rPr>
                        <a:t>What this means for you and Solent NHS Staff:</a:t>
                      </a:r>
                      <a:endParaRPr kumimoji="0" lang="en-GB" sz="1800" b="1" i="0" u="none" strike="noStrike" cap="none" normalizeH="0" baseline="0" dirty="0">
                        <a:ln>
                          <a:noFill/>
                        </a:ln>
                        <a:solidFill>
                          <a:srgbClr val="FFFFFF"/>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996633"/>
                          </a:solidFill>
                          <a:effectLst/>
                          <a:latin typeface="Calibri" pitchFamily="34" charset="0"/>
                          <a:cs typeface="Arial" charset="0"/>
                        </a:rPr>
                        <a:t>Empowerment</a:t>
                      </a:r>
                      <a:endParaRPr kumimoji="0" lang="en-GB" sz="2000" b="0" i="0" u="none" strike="noStrike" cap="none" normalizeH="0" baseline="0" dirty="0">
                        <a:ln>
                          <a:noFill/>
                        </a:ln>
                        <a:solidFill>
                          <a:srgbClr val="996633"/>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Arial" charset="0"/>
                        </a:rPr>
                        <a:t>Presumption of person-led decision-making and allowing the individual to give informed consent. People are encouraged and supported in making their own decisions.</a:t>
                      </a:r>
                      <a:endParaRPr kumimoji="0" lang="en-GB" sz="1400" b="0" i="0" u="none" strike="noStrike" cap="none" normalizeH="0" baseline="0" dirty="0">
                        <a:ln>
                          <a:noFill/>
                        </a:ln>
                        <a:solidFill>
                          <a:srgbClr val="000000"/>
                        </a:solidFill>
                        <a:effectLst/>
                        <a:latin typeface="Times New Roman" pitchFamily="18" charset="0"/>
                        <a:cs typeface="Times New Roman" pitchFamily="18"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996633"/>
                          </a:solidFill>
                          <a:effectLst/>
                          <a:latin typeface="Calibri" pitchFamily="34" charset="0"/>
                          <a:cs typeface="Arial" charset="0"/>
                        </a:rPr>
                        <a:t>Prevention </a:t>
                      </a:r>
                      <a:endParaRPr kumimoji="0" lang="en-GB" sz="2000" b="0" i="0" u="none" strike="noStrike" cap="none" normalizeH="0" baseline="0" dirty="0">
                        <a:ln>
                          <a:noFill/>
                        </a:ln>
                        <a:solidFill>
                          <a:srgbClr val="996633"/>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It is better to take action before harm occurs, therefore a proactive approach not a reactive process.</a:t>
                      </a:r>
                      <a:endParaRPr kumimoji="0" lang="en-GB"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996633"/>
                          </a:solidFill>
                          <a:effectLst/>
                          <a:latin typeface="Calibri" pitchFamily="34" charset="0"/>
                          <a:cs typeface="Arial" charset="0"/>
                        </a:rPr>
                        <a:t>Proportionality </a:t>
                      </a:r>
                      <a:endParaRPr kumimoji="0" lang="en-GB" sz="2000" b="0" i="0" u="none" strike="noStrike" cap="none" normalizeH="0" baseline="0" dirty="0">
                        <a:ln>
                          <a:noFill/>
                        </a:ln>
                        <a:solidFill>
                          <a:srgbClr val="996633"/>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Arial" charset="0"/>
                        </a:rPr>
                        <a:t>The response should be the least intrusive approach, and one that is appropriate to the presenting risks.</a:t>
                      </a:r>
                      <a:endParaRPr kumimoji="0" lang="en-GB" sz="1400" b="0" i="0" u="none" strike="noStrike" cap="none" normalizeH="0" baseline="0" dirty="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996633"/>
                          </a:solidFill>
                          <a:effectLst/>
                          <a:latin typeface="Calibri" pitchFamily="34" charset="0"/>
                          <a:cs typeface="Arial" charset="0"/>
                        </a:rPr>
                        <a:t>Protection </a:t>
                      </a:r>
                      <a:endParaRPr kumimoji="0" lang="en-GB" sz="2000" b="0" i="0" u="none" strike="noStrike" cap="none" normalizeH="0" baseline="0" dirty="0">
                        <a:ln>
                          <a:noFill/>
                        </a:ln>
                        <a:solidFill>
                          <a:srgbClr val="996633"/>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Arial" charset="0"/>
                        </a:rPr>
                        <a:t>Provide support and representation to those in greatest need</a:t>
                      </a:r>
                      <a:endParaRPr kumimoji="0" lang="en-GB" sz="1400" b="0" i="0" u="none" strike="noStrike" cap="none" normalizeH="0" baseline="0" dirty="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996633"/>
                          </a:solidFill>
                          <a:effectLst/>
                          <a:latin typeface="Calibri" pitchFamily="34" charset="0"/>
                          <a:cs typeface="Arial" charset="0"/>
                        </a:rPr>
                        <a:t>Partnerships</a:t>
                      </a:r>
                      <a:endParaRPr kumimoji="0" lang="en-GB" sz="2000" b="0" i="0" u="none" strike="noStrike" cap="none" normalizeH="0" baseline="0" dirty="0">
                        <a:ln>
                          <a:noFill/>
                        </a:ln>
                        <a:solidFill>
                          <a:srgbClr val="996633"/>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Arial" charset="0"/>
                        </a:rPr>
                        <a:t>Look to local solutions including services working within the individual’s community (Safeguarding is also a community responsibility) </a:t>
                      </a:r>
                      <a:endParaRPr kumimoji="0" lang="en-GB" sz="1400" b="0" i="0" u="none" strike="noStrike" cap="none" normalizeH="0" baseline="0" dirty="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996633"/>
                          </a:solidFill>
                          <a:effectLst/>
                          <a:latin typeface="Calibri" pitchFamily="34" charset="0"/>
                          <a:cs typeface="Arial" charset="0"/>
                        </a:rPr>
                        <a:t>Accountability</a:t>
                      </a:r>
                      <a:endParaRPr kumimoji="0" lang="en-GB" sz="2000" b="0" i="0" u="none" strike="noStrike" cap="none" normalizeH="0" baseline="0" dirty="0">
                        <a:ln>
                          <a:noFill/>
                        </a:ln>
                        <a:solidFill>
                          <a:srgbClr val="996633"/>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Arial" charset="0"/>
                        </a:rPr>
                        <a:t>Being accountable and transparent in following and delivering the safeguarding process </a:t>
                      </a:r>
                      <a:endParaRPr kumimoji="0" lang="en-GB" sz="1400" b="0"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ts val="1000"/>
                        </a:spcAft>
                        <a:buClrTx/>
                        <a:buSzTx/>
                        <a:buFontTx/>
                        <a:buNone/>
                        <a:tabLst/>
                      </a:pPr>
                      <a:endParaRPr kumimoji="0" lang="en-GB" sz="1400" b="0" i="0" u="none" strike="noStrike" cap="none" normalizeH="0" baseline="0" dirty="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bl>
          </a:graphicData>
        </a:graphic>
      </p:graphicFrame>
      <p:sp>
        <p:nvSpPr>
          <p:cNvPr id="2" name="Footer Placeholder 1"/>
          <p:cNvSpPr>
            <a:spLocks noGrp="1"/>
          </p:cNvSpPr>
          <p:nvPr>
            <p:ph type="ftr" sz="quarter" idx="11"/>
          </p:nvPr>
        </p:nvSpPr>
        <p:spPr>
          <a:xfrm>
            <a:off x="4165600" y="6356367"/>
            <a:ext cx="7595029" cy="365125"/>
          </a:xfrm>
        </p:spPr>
        <p:txBody>
          <a:bodyPr/>
          <a:lstStyle/>
          <a:p>
            <a:pPr>
              <a:defRPr/>
            </a:pPr>
            <a:r>
              <a:rPr lang="en-GB" smtClean="0">
                <a:solidFill>
                  <a:srgbClr val="009999"/>
                </a:solidFill>
              </a:rPr>
              <a:t>Department of Health 2017</a:t>
            </a:r>
            <a:endParaRPr lang="en-GB" dirty="0">
              <a:solidFill>
                <a:srgbClr val="009999"/>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883900" y="195898"/>
            <a:ext cx="1130300" cy="1005581"/>
          </a:xfrm>
          <a:prstGeom prst="rect">
            <a:avLst/>
          </a:prstGeom>
        </p:spPr>
      </p:pic>
    </p:spTree>
    <p:extLst>
      <p:ext uri="{BB962C8B-B14F-4D97-AF65-F5344CB8AC3E}">
        <p14:creationId xmlns:p14="http://schemas.microsoft.com/office/powerpoint/2010/main" val="225436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745067" y="451556"/>
            <a:ext cx="10837333" cy="5904088"/>
          </a:xfrm>
        </p:spPr>
        <p:txBody>
          <a:bodyPr>
            <a:normAutofit lnSpcReduction="10000"/>
          </a:bodyPr>
          <a:lstStyle/>
          <a:p>
            <a:r>
              <a:rPr lang="en-GB" sz="3200" dirty="0">
                <a:latin typeface="Arial" panose="020B0604020202020204" pitchFamily="34" charset="0"/>
                <a:cs typeface="Arial" panose="020B0604020202020204" pitchFamily="34" charset="0"/>
              </a:rPr>
              <a:t>What it means from a patient perspective</a:t>
            </a:r>
            <a:r>
              <a:rPr lang="en-GB" dirty="0">
                <a:latin typeface="Arial" panose="020B0604020202020204" pitchFamily="34" charset="0"/>
                <a:cs typeface="Arial" panose="020B0604020202020204" pitchFamily="34" charset="0"/>
              </a:rPr>
              <a:t>:</a:t>
            </a:r>
          </a:p>
          <a:p>
            <a:pPr fontAlgn="base"/>
            <a:r>
              <a:rPr lang="en-GB" b="1" dirty="0">
                <a:solidFill>
                  <a:schemeClr val="tx1"/>
                </a:solidFill>
                <a:latin typeface="Arial" panose="020B0604020202020204" pitchFamily="34" charset="0"/>
                <a:cs typeface="Arial" panose="020B0604020202020204" pitchFamily="34" charset="0"/>
              </a:rPr>
              <a:t>Empowerment</a:t>
            </a:r>
            <a:endParaRPr lang="en-GB" dirty="0">
              <a:solidFill>
                <a:schemeClr val="tx1"/>
              </a:solidFill>
              <a:latin typeface="Arial" panose="020B0604020202020204" pitchFamily="34" charset="0"/>
              <a:cs typeface="Arial" panose="020B0604020202020204" pitchFamily="34" charset="0"/>
            </a:endParaRPr>
          </a:p>
          <a:p>
            <a:pPr fontAlgn="base"/>
            <a:r>
              <a:rPr lang="en-GB" dirty="0">
                <a:solidFill>
                  <a:schemeClr val="tx1"/>
                </a:solidFill>
                <a:latin typeface="Arial" panose="020B0604020202020204" pitchFamily="34" charset="0"/>
                <a:cs typeface="Arial" panose="020B0604020202020204" pitchFamily="34" charset="0"/>
              </a:rPr>
              <a:t>“I am asked what I want as the outcomes from the safeguarding process and these directly inform what happens.”</a:t>
            </a:r>
          </a:p>
          <a:p>
            <a:pPr fontAlgn="base"/>
            <a:r>
              <a:rPr lang="en-GB" b="1" dirty="0">
                <a:solidFill>
                  <a:schemeClr val="tx1"/>
                </a:solidFill>
                <a:latin typeface="Arial" panose="020B0604020202020204" pitchFamily="34" charset="0"/>
                <a:cs typeface="Arial" panose="020B0604020202020204" pitchFamily="34" charset="0"/>
              </a:rPr>
              <a:t>Prevention </a:t>
            </a:r>
            <a:endParaRPr lang="en-GB" dirty="0">
              <a:solidFill>
                <a:schemeClr val="tx1"/>
              </a:solidFill>
              <a:latin typeface="Arial" panose="020B0604020202020204" pitchFamily="34" charset="0"/>
              <a:cs typeface="Arial" panose="020B0604020202020204" pitchFamily="34" charset="0"/>
            </a:endParaRPr>
          </a:p>
          <a:p>
            <a:pPr fontAlgn="base"/>
            <a:r>
              <a:rPr lang="en-GB" dirty="0">
                <a:solidFill>
                  <a:schemeClr val="tx1"/>
                </a:solidFill>
                <a:latin typeface="Arial" panose="020B0604020202020204" pitchFamily="34" charset="0"/>
                <a:cs typeface="Arial" panose="020B0604020202020204" pitchFamily="34" charset="0"/>
              </a:rPr>
              <a:t>“I receive clear and simple information about what abuse is, how to recognise the signs and what I can do to seek help.”</a:t>
            </a:r>
          </a:p>
          <a:p>
            <a:pPr fontAlgn="base"/>
            <a:r>
              <a:rPr lang="en-GB" b="1" dirty="0">
                <a:solidFill>
                  <a:schemeClr val="tx1"/>
                </a:solidFill>
                <a:latin typeface="Arial" panose="020B0604020202020204" pitchFamily="34" charset="0"/>
                <a:cs typeface="Arial" panose="020B0604020202020204" pitchFamily="34" charset="0"/>
              </a:rPr>
              <a:t>Proportionality </a:t>
            </a:r>
            <a:endParaRPr lang="en-GB" dirty="0">
              <a:solidFill>
                <a:schemeClr val="tx1"/>
              </a:solidFill>
              <a:latin typeface="Arial" panose="020B0604020202020204" pitchFamily="34" charset="0"/>
              <a:cs typeface="Arial" panose="020B0604020202020204" pitchFamily="34" charset="0"/>
            </a:endParaRPr>
          </a:p>
          <a:p>
            <a:pPr fontAlgn="base"/>
            <a:r>
              <a:rPr lang="en-GB" dirty="0">
                <a:solidFill>
                  <a:schemeClr val="tx1"/>
                </a:solidFill>
                <a:latin typeface="Arial" panose="020B0604020202020204" pitchFamily="34" charset="0"/>
                <a:cs typeface="Arial" panose="020B0604020202020204" pitchFamily="34" charset="0"/>
              </a:rPr>
              <a:t>“I am sure that the professionals will work in my interest, as I see them and they will only get involved as much as needed.”</a:t>
            </a:r>
          </a:p>
          <a:p>
            <a:pPr fontAlgn="base"/>
            <a:r>
              <a:rPr lang="en-GB" b="1" dirty="0">
                <a:solidFill>
                  <a:schemeClr val="tx1"/>
                </a:solidFill>
                <a:latin typeface="Arial" panose="020B0604020202020204" pitchFamily="34" charset="0"/>
                <a:cs typeface="Arial" panose="020B0604020202020204" pitchFamily="34" charset="0"/>
              </a:rPr>
              <a:t>Protection </a:t>
            </a:r>
            <a:endParaRPr lang="en-GB" dirty="0">
              <a:solidFill>
                <a:schemeClr val="tx1"/>
              </a:solidFill>
              <a:latin typeface="Arial" panose="020B0604020202020204" pitchFamily="34" charset="0"/>
              <a:cs typeface="Arial" panose="020B0604020202020204" pitchFamily="34" charset="0"/>
            </a:endParaRPr>
          </a:p>
          <a:p>
            <a:pPr fontAlgn="base"/>
            <a:r>
              <a:rPr lang="en-GB" dirty="0">
                <a:solidFill>
                  <a:schemeClr val="tx1"/>
                </a:solidFill>
                <a:latin typeface="Arial" panose="020B0604020202020204" pitchFamily="34" charset="0"/>
                <a:cs typeface="Arial" panose="020B0604020202020204" pitchFamily="34" charset="0"/>
              </a:rPr>
              <a:t>“I get help and support to report abuse and neglect. I get help so that I am able to take part in the safeguarding process to the extent to which I want.”</a:t>
            </a:r>
          </a:p>
          <a:p>
            <a:pPr fontAlgn="base"/>
            <a:r>
              <a:rPr lang="en-GB" b="1" dirty="0">
                <a:solidFill>
                  <a:schemeClr val="tx1"/>
                </a:solidFill>
                <a:latin typeface="Arial" panose="020B0604020202020204" pitchFamily="34" charset="0"/>
                <a:cs typeface="Arial" panose="020B0604020202020204" pitchFamily="34" charset="0"/>
              </a:rPr>
              <a:t>Partnerships</a:t>
            </a:r>
            <a:endParaRPr lang="en-GB" dirty="0">
              <a:solidFill>
                <a:schemeClr val="tx1"/>
              </a:solidFill>
              <a:latin typeface="Arial" panose="020B0604020202020204" pitchFamily="34" charset="0"/>
              <a:cs typeface="Arial" panose="020B0604020202020204" pitchFamily="34" charset="0"/>
            </a:endParaRPr>
          </a:p>
          <a:p>
            <a:pPr fontAlgn="base"/>
            <a:r>
              <a:rPr lang="en-GB" dirty="0">
                <a:solidFill>
                  <a:schemeClr val="tx1"/>
                </a:solidFill>
                <a:latin typeface="Arial" panose="020B0604020202020204" pitchFamily="34" charset="0"/>
                <a:cs typeface="Arial" panose="020B0604020202020204" pitchFamily="34" charset="0"/>
              </a:rPr>
              <a:t>“I know that staff treat any personal and sensitive information in confidence, only sharing what is helpful and necessary. I am confident that professionals will work together and with me to get the best result for me.”</a:t>
            </a:r>
          </a:p>
          <a:p>
            <a:pPr fontAlgn="base"/>
            <a:r>
              <a:rPr lang="en-GB" b="1" dirty="0">
                <a:solidFill>
                  <a:schemeClr val="tx1"/>
                </a:solidFill>
                <a:latin typeface="Arial" panose="020B0604020202020204" pitchFamily="34" charset="0"/>
                <a:cs typeface="Arial" panose="020B0604020202020204" pitchFamily="34" charset="0"/>
              </a:rPr>
              <a:t>Accountability</a:t>
            </a:r>
            <a:endParaRPr lang="en-GB" dirty="0">
              <a:solidFill>
                <a:schemeClr val="tx1"/>
              </a:solidFill>
              <a:latin typeface="Arial" panose="020B0604020202020204" pitchFamily="34" charset="0"/>
              <a:cs typeface="Arial" panose="020B0604020202020204" pitchFamily="34" charset="0"/>
            </a:endParaRPr>
          </a:p>
          <a:p>
            <a:pPr fontAlgn="base"/>
            <a:r>
              <a:rPr lang="en-GB" dirty="0">
                <a:solidFill>
                  <a:schemeClr val="tx1"/>
                </a:solidFill>
                <a:latin typeface="Arial" panose="020B0604020202020204" pitchFamily="34" charset="0"/>
                <a:cs typeface="Arial" panose="020B0604020202020204" pitchFamily="34" charset="0"/>
              </a:rPr>
              <a:t>“I understand the role of everyone involved in my life and so do they.”</a:t>
            </a:r>
          </a:p>
          <a:p>
            <a:endParaRPr lang="en-GB" dirty="0"/>
          </a:p>
        </p:txBody>
      </p:sp>
      <p:sp>
        <p:nvSpPr>
          <p:cNvPr id="2" name="Date Placeholder 1"/>
          <p:cNvSpPr>
            <a:spLocks noGrp="1"/>
          </p:cNvSpPr>
          <p:nvPr>
            <p:ph type="dt" sz="half" idx="10"/>
          </p:nvPr>
        </p:nvSpPr>
        <p:spPr/>
        <p:txBody>
          <a:bodyPr/>
          <a:lstStyle/>
          <a:p>
            <a:fld id="{C5515293-5180-4371-98D8-B3B7B2C23EB4}" type="datetime1">
              <a:rPr lang="en-US" smtClean="0"/>
              <a:t>4/1/2020</a:t>
            </a:fld>
            <a:endParaRPr lang="en-US"/>
          </a:p>
        </p:txBody>
      </p:sp>
      <p:sp>
        <p:nvSpPr>
          <p:cNvPr id="3" name="Slide Number Placeholder 2"/>
          <p:cNvSpPr>
            <a:spLocks noGrp="1"/>
          </p:cNvSpPr>
          <p:nvPr>
            <p:ph type="sldNum" sz="quarter" idx="12"/>
          </p:nvPr>
        </p:nvSpPr>
        <p:spPr/>
        <p:txBody>
          <a:bodyPr/>
          <a:lstStyle/>
          <a:p>
            <a:fld id="{7268C593-4852-F54D-B7BA-41599AF73C04}" type="slidenum">
              <a:rPr lang="en-US" smtClean="0"/>
              <a:t>19</a:t>
            </a:fld>
            <a:endParaRPr lang="en-US"/>
          </a:p>
        </p:txBody>
      </p:sp>
    </p:spTree>
    <p:extLst>
      <p:ext uri="{BB962C8B-B14F-4D97-AF65-F5344CB8AC3E}">
        <p14:creationId xmlns:p14="http://schemas.microsoft.com/office/powerpoint/2010/main" val="197694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633" y="59227"/>
            <a:ext cx="11385627" cy="4973669"/>
          </a:xfrm>
          <a:prstGeom prst="rect">
            <a:avLst/>
          </a:prstGeom>
          <a:noFill/>
        </p:spPr>
        <p:txBody>
          <a:bodyPr wrap="square" tIns="0" bIns="0" rtlCol="0">
            <a:spAutoFit/>
          </a:bodyPr>
          <a:lstStyle/>
          <a:p>
            <a:pPr>
              <a:lnSpc>
                <a:spcPct val="80000"/>
              </a:lnSpc>
            </a:pPr>
            <a:endParaRPr lang="en-GB" sz="3600" b="1" kern="100" dirty="0" smtClean="0">
              <a:solidFill>
                <a:schemeClr val="accent3"/>
              </a:solidFill>
              <a:latin typeface="Arial"/>
              <a:cs typeface="Arial"/>
            </a:endParaRPr>
          </a:p>
          <a:p>
            <a:pPr>
              <a:lnSpc>
                <a:spcPct val="80000"/>
              </a:lnSpc>
            </a:pPr>
            <a:r>
              <a:rPr lang="en-GB" sz="3600" b="1" kern="100" dirty="0" smtClean="0">
                <a:solidFill>
                  <a:schemeClr val="accent3"/>
                </a:solidFill>
                <a:latin typeface="Arial"/>
                <a:cs typeface="Arial"/>
              </a:rPr>
              <a:t>Session </a:t>
            </a:r>
            <a:r>
              <a:rPr lang="en-GB" sz="3600" b="1" kern="100" dirty="0">
                <a:solidFill>
                  <a:schemeClr val="accent3"/>
                </a:solidFill>
                <a:latin typeface="Arial"/>
                <a:cs typeface="Arial"/>
              </a:rPr>
              <a:t>outcomes </a:t>
            </a:r>
            <a:r>
              <a:rPr lang="en-GB" sz="3600" b="1" kern="100" dirty="0" smtClean="0">
                <a:solidFill>
                  <a:schemeClr val="accent3"/>
                </a:solidFill>
                <a:latin typeface="Arial"/>
                <a:cs typeface="Arial"/>
              </a:rPr>
              <a:t>– </a:t>
            </a:r>
            <a:r>
              <a:rPr lang="en-GB" sz="2800" b="1" kern="100" dirty="0" smtClean="0">
                <a:solidFill>
                  <a:schemeClr val="accent3"/>
                </a:solidFill>
                <a:latin typeface="Arial"/>
                <a:cs typeface="Arial"/>
              </a:rPr>
              <a:t>you will to be able to</a:t>
            </a:r>
          </a:p>
          <a:p>
            <a:pPr>
              <a:lnSpc>
                <a:spcPct val="80000"/>
              </a:lnSpc>
            </a:pPr>
            <a:endParaRPr lang="en-GB" sz="2800" b="1" kern="100" dirty="0">
              <a:solidFill>
                <a:schemeClr val="accent3"/>
              </a:solidFill>
              <a:latin typeface="Arial"/>
              <a:cs typeface="Arial"/>
            </a:endParaRPr>
          </a:p>
          <a:p>
            <a:pPr>
              <a:lnSpc>
                <a:spcPct val="80000"/>
              </a:lnSpc>
            </a:pPr>
            <a:endParaRPr lang="en-GB" sz="2800" b="1" kern="100" dirty="0" smtClean="0">
              <a:solidFill>
                <a:schemeClr val="accent3"/>
              </a:solidFill>
              <a:latin typeface="Arial"/>
              <a:cs typeface="Arial"/>
            </a:endParaRPr>
          </a:p>
          <a:p>
            <a:pPr marL="457200" indent="-457200">
              <a:lnSpc>
                <a:spcPct val="80000"/>
              </a:lnSpc>
              <a:buFont typeface="Arial" pitchFamily="34" charset="0"/>
              <a:buChar char="•"/>
            </a:pPr>
            <a:r>
              <a:rPr lang="en-GB" sz="2800" kern="100" dirty="0" smtClean="0">
                <a:latin typeface="Arial"/>
                <a:cs typeface="Arial"/>
              </a:rPr>
              <a:t>Understand concepts of Safeguarding and Child Protection and how they relate to your job</a:t>
            </a:r>
          </a:p>
          <a:p>
            <a:pPr>
              <a:lnSpc>
                <a:spcPct val="80000"/>
              </a:lnSpc>
            </a:pPr>
            <a:endParaRPr lang="en-GB" sz="2400" b="1" kern="100" dirty="0" smtClean="0">
              <a:latin typeface="Arial"/>
              <a:cs typeface="Arial"/>
            </a:endParaRPr>
          </a:p>
          <a:p>
            <a:pPr marL="457200" indent="-457200">
              <a:lnSpc>
                <a:spcPct val="80000"/>
              </a:lnSpc>
              <a:buFont typeface="Arial" pitchFamily="34" charset="0"/>
              <a:buChar char="•"/>
            </a:pPr>
            <a:r>
              <a:rPr lang="en-GB" sz="2800" dirty="0" smtClean="0">
                <a:solidFill>
                  <a:prstClr val="black"/>
                </a:solidFill>
              </a:rPr>
              <a:t>Understand your responsibilities</a:t>
            </a:r>
          </a:p>
          <a:p>
            <a:pPr marL="457200" indent="-457200">
              <a:lnSpc>
                <a:spcPct val="80000"/>
              </a:lnSpc>
              <a:buFont typeface="Arial" pitchFamily="34" charset="0"/>
              <a:buChar char="•"/>
            </a:pPr>
            <a:endParaRPr lang="en-GB" sz="2800" dirty="0">
              <a:solidFill>
                <a:prstClr val="black"/>
              </a:solidFill>
            </a:endParaRPr>
          </a:p>
          <a:p>
            <a:pPr marL="457200" indent="-457200">
              <a:lnSpc>
                <a:spcPct val="80000"/>
              </a:lnSpc>
              <a:buFont typeface="Arial" pitchFamily="34" charset="0"/>
              <a:buChar char="•"/>
            </a:pPr>
            <a:r>
              <a:rPr lang="en-GB" sz="2800" dirty="0" smtClean="0">
                <a:solidFill>
                  <a:prstClr val="black"/>
                </a:solidFill>
              </a:rPr>
              <a:t>Be able to recognise and respond to concerns appropriately </a:t>
            </a:r>
          </a:p>
          <a:p>
            <a:pPr marL="457200" indent="-457200">
              <a:lnSpc>
                <a:spcPct val="80000"/>
              </a:lnSpc>
              <a:buFont typeface="Arial" pitchFamily="34" charset="0"/>
              <a:buChar char="•"/>
            </a:pPr>
            <a:endParaRPr lang="en-GB" sz="2800" dirty="0">
              <a:solidFill>
                <a:prstClr val="black"/>
              </a:solidFill>
            </a:endParaRPr>
          </a:p>
          <a:p>
            <a:pPr marL="457200" indent="-457200">
              <a:lnSpc>
                <a:spcPct val="80000"/>
              </a:lnSpc>
              <a:buFont typeface="Arial" pitchFamily="34" charset="0"/>
              <a:buChar char="•"/>
            </a:pPr>
            <a:r>
              <a:rPr lang="en-GB" sz="2800" dirty="0" smtClean="0">
                <a:solidFill>
                  <a:prstClr val="black"/>
                </a:solidFill>
              </a:rPr>
              <a:t>Know how to share information appropriately with other professionals   </a:t>
            </a:r>
          </a:p>
          <a:p>
            <a:pPr marL="457200" indent="-457200">
              <a:lnSpc>
                <a:spcPct val="80000"/>
              </a:lnSpc>
              <a:buFont typeface="Arial" pitchFamily="34" charset="0"/>
              <a:buChar char="•"/>
            </a:pPr>
            <a:endParaRPr lang="en-GB" sz="2800" b="1" dirty="0" smtClean="0">
              <a:solidFill>
                <a:prstClr val="black"/>
              </a:solidFill>
            </a:endParaRPr>
          </a:p>
        </p:txBody>
      </p:sp>
      <p:sp>
        <p:nvSpPr>
          <p:cNvPr id="13" name="Subtitle 4"/>
          <p:cNvSpPr txBox="1">
            <a:spLocks/>
          </p:cNvSpPr>
          <p:nvPr/>
        </p:nvSpPr>
        <p:spPr>
          <a:xfrm>
            <a:off x="586633" y="2040667"/>
            <a:ext cx="5374056" cy="4119880"/>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endParaRPr lang="en-GB" sz="2400" dirty="0" smtClean="0">
              <a:solidFill>
                <a:schemeClr val="accent2"/>
              </a:solidFill>
              <a:latin typeface="Arial"/>
              <a:cs typeface="Arial"/>
            </a:endParaRPr>
          </a:p>
        </p:txBody>
      </p:sp>
      <p:sp>
        <p:nvSpPr>
          <p:cNvPr id="6" name="Slide Number Placeholder 5"/>
          <p:cNvSpPr>
            <a:spLocks noGrp="1"/>
          </p:cNvSpPr>
          <p:nvPr>
            <p:ph type="sldNum" sz="quarter" idx="12"/>
          </p:nvPr>
        </p:nvSpPr>
        <p:spPr/>
        <p:txBody>
          <a:bodyPr/>
          <a:lstStyle/>
          <a:p>
            <a:fld id="{7268C593-4852-F54D-B7BA-41599AF73C04}" type="slidenum">
              <a:rPr lang="en-US" smtClean="0"/>
              <a:t>2</a:t>
            </a:fld>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440151" y="210854"/>
            <a:ext cx="1635760" cy="1221740"/>
          </a:xfrm>
          <a:prstGeom prst="rect">
            <a:avLst/>
          </a:prstGeom>
        </p:spPr>
      </p:pic>
    </p:spTree>
    <p:extLst>
      <p:ext uri="{BB962C8B-B14F-4D97-AF65-F5344CB8AC3E}">
        <p14:creationId xmlns:p14="http://schemas.microsoft.com/office/powerpoint/2010/main" val="1375230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786" y="914402"/>
            <a:ext cx="10476614" cy="5211763"/>
          </a:xfrm>
        </p:spPr>
        <p:txBody>
          <a:bodyPr/>
          <a:lstStyle/>
          <a:p>
            <a:pPr marL="0" indent="0">
              <a:buNone/>
            </a:pPr>
            <a:endParaRPr lang="en-GB" sz="2400" dirty="0" smtClean="0">
              <a:solidFill>
                <a:srgbClr val="009999"/>
              </a:solidFill>
            </a:endParaRPr>
          </a:p>
          <a:p>
            <a:pPr marL="342900" indent="-342900">
              <a:buFont typeface="Arial" pitchFamily="34" charset="0"/>
              <a:buChar char="•"/>
            </a:pPr>
            <a:r>
              <a:rPr lang="en-GB" sz="2400" dirty="0" smtClean="0">
                <a:solidFill>
                  <a:srgbClr val="0070C0"/>
                </a:solidFill>
              </a:rPr>
              <a:t>Being asked their choices and preferences</a:t>
            </a:r>
          </a:p>
          <a:p>
            <a:pPr marL="342900" indent="-342900">
              <a:buFont typeface="Arial" pitchFamily="34" charset="0"/>
              <a:buChar char="•"/>
            </a:pPr>
            <a:r>
              <a:rPr lang="en-GB" sz="2400" dirty="0" smtClean="0">
                <a:solidFill>
                  <a:srgbClr val="0070C0"/>
                </a:solidFill>
              </a:rPr>
              <a:t>Empowering adults through access to advocacy</a:t>
            </a:r>
          </a:p>
          <a:p>
            <a:pPr marL="342900" indent="-342900">
              <a:buFont typeface="Arial" pitchFamily="34" charset="0"/>
              <a:buChar char="•"/>
            </a:pPr>
            <a:r>
              <a:rPr lang="en-GB" sz="2400" dirty="0" smtClean="0">
                <a:solidFill>
                  <a:srgbClr val="0070C0"/>
                </a:solidFill>
              </a:rPr>
              <a:t>Use of communication aids where appropriate</a:t>
            </a:r>
          </a:p>
          <a:p>
            <a:pPr marL="342900" indent="-342900">
              <a:buFont typeface="Arial" pitchFamily="34" charset="0"/>
              <a:buChar char="•"/>
            </a:pPr>
            <a:r>
              <a:rPr lang="en-GB" sz="2400" dirty="0" smtClean="0">
                <a:solidFill>
                  <a:srgbClr val="0070C0"/>
                </a:solidFill>
              </a:rPr>
              <a:t>Participation in decision making</a:t>
            </a:r>
          </a:p>
          <a:p>
            <a:endParaRPr lang="en-GB" sz="2400" dirty="0">
              <a:solidFill>
                <a:srgbClr val="0070C0"/>
              </a:solidFill>
            </a:endParaRPr>
          </a:p>
          <a:p>
            <a:pPr marL="342900" indent="-342900">
              <a:buFont typeface="Arial" pitchFamily="34" charset="0"/>
              <a:buChar char="•"/>
            </a:pPr>
            <a:r>
              <a:rPr lang="en-GB" sz="2400" dirty="0" smtClean="0">
                <a:solidFill>
                  <a:srgbClr val="0070C0"/>
                </a:solidFill>
              </a:rPr>
              <a:t>Setting shared goals – working together</a:t>
            </a:r>
          </a:p>
          <a:p>
            <a:pPr marL="342900" indent="-342900">
              <a:buFont typeface="Arial" pitchFamily="34" charset="0"/>
              <a:buChar char="•"/>
            </a:pPr>
            <a:r>
              <a:rPr lang="en-GB" sz="2400" dirty="0" smtClean="0">
                <a:solidFill>
                  <a:srgbClr val="0070C0"/>
                </a:solidFill>
              </a:rPr>
              <a:t>Pre-meeting visit to venues</a:t>
            </a:r>
          </a:p>
          <a:p>
            <a:pPr marL="342900" indent="-342900">
              <a:buFont typeface="Arial" pitchFamily="34" charset="0"/>
              <a:buChar char="•"/>
            </a:pPr>
            <a:r>
              <a:rPr lang="en-GB" sz="2400" dirty="0" smtClean="0">
                <a:solidFill>
                  <a:srgbClr val="0070C0"/>
                </a:solidFill>
              </a:rPr>
              <a:t>Pre-meeting discussions (what to expect? Areas of concern?)</a:t>
            </a:r>
          </a:p>
          <a:p>
            <a:pPr marL="342900" indent="-342900">
              <a:buFont typeface="Arial" pitchFamily="34" charset="0"/>
              <a:buChar char="•"/>
            </a:pPr>
            <a:r>
              <a:rPr lang="en-GB" sz="2400" dirty="0" smtClean="0">
                <a:solidFill>
                  <a:srgbClr val="0070C0"/>
                </a:solidFill>
              </a:rPr>
              <a:t>Pre-meeting introductions with other agencies/professionals</a:t>
            </a:r>
          </a:p>
          <a:p>
            <a:pPr marL="342900" indent="-342900">
              <a:buFont typeface="Arial" pitchFamily="34" charset="0"/>
              <a:buChar char="•"/>
            </a:pPr>
            <a:r>
              <a:rPr lang="en-GB" sz="2400" dirty="0" smtClean="0">
                <a:solidFill>
                  <a:srgbClr val="0070C0"/>
                </a:solidFill>
              </a:rPr>
              <a:t>Post-meeting debrief – how was it for them?</a:t>
            </a:r>
          </a:p>
          <a:p>
            <a:endParaRPr lang="en-GB" sz="2400" dirty="0" smtClean="0">
              <a:solidFill>
                <a:srgbClr val="009999"/>
              </a:solidFill>
            </a:endParaRPr>
          </a:p>
        </p:txBody>
      </p:sp>
      <p:sp>
        <p:nvSpPr>
          <p:cNvPr id="5" name="Title 1"/>
          <p:cNvSpPr txBox="1">
            <a:spLocks/>
          </p:cNvSpPr>
          <p:nvPr/>
        </p:nvSpPr>
        <p:spPr>
          <a:xfrm>
            <a:off x="1105786" y="304800"/>
            <a:ext cx="10476614" cy="1143000"/>
          </a:xfrm>
          <a:prstGeom prst="rect">
            <a:avLst/>
          </a:prstGeom>
        </p:spPr>
        <p:txBody>
          <a:bodyPr/>
          <a:lstStyle>
            <a:lvl1pPr algn="l" defTabSz="457200" rtl="0" eaLnBrk="1" latinLnBrk="0" hangingPunct="1">
              <a:spcBef>
                <a:spcPct val="0"/>
              </a:spcBef>
              <a:buNone/>
              <a:defRPr sz="3000" b="1" kern="1200">
                <a:solidFill>
                  <a:srgbClr val="0070C0"/>
                </a:solidFill>
                <a:latin typeface="+mj-lt"/>
                <a:ea typeface="+mj-ea"/>
                <a:cs typeface="+mj-cs"/>
              </a:defRPr>
            </a:lvl1pPr>
          </a:lstStyle>
          <a:p>
            <a:r>
              <a:rPr lang="en-GB" sz="2800" dirty="0" smtClean="0"/>
              <a:t>Making Safeguarding Personal</a:t>
            </a:r>
          </a:p>
          <a:p>
            <a:r>
              <a:rPr lang="en-GB" sz="2800" dirty="0" smtClean="0"/>
              <a:t> - Practical Ways of Involving the adult</a:t>
            </a:r>
            <a:r>
              <a:rPr lang="en-GB" sz="4400" dirty="0" smtClean="0"/>
              <a:t/>
            </a:r>
            <a:br>
              <a:rPr lang="en-GB" sz="4400" dirty="0" smtClean="0"/>
            </a:br>
            <a:endParaRPr lang="en-GB" sz="4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1013558" y="195898"/>
            <a:ext cx="1137684" cy="963051"/>
          </a:xfrm>
          <a:prstGeom prst="rect">
            <a:avLst/>
          </a:prstGeom>
        </p:spPr>
      </p:pic>
    </p:spTree>
    <p:extLst>
      <p:ext uri="{BB962C8B-B14F-4D97-AF65-F5344CB8AC3E}">
        <p14:creationId xmlns:p14="http://schemas.microsoft.com/office/powerpoint/2010/main" val="1939262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237" y="247352"/>
            <a:ext cx="9425334" cy="1296144"/>
          </a:xfrm>
        </p:spPr>
        <p:txBody>
          <a:bodyPr/>
          <a:lstStyle/>
          <a:p>
            <a:pPr algn="ctr"/>
            <a:r>
              <a:rPr lang="en-GB" sz="3200" dirty="0"/>
              <a:t>Immediate action to be taken following a concern or disclosure of </a:t>
            </a:r>
            <a:r>
              <a:rPr lang="en-GB" sz="3200" dirty="0" smtClean="0"/>
              <a:t>abuse</a:t>
            </a:r>
            <a:endParaRPr lang="en-GB" sz="3200" dirty="0"/>
          </a:p>
        </p:txBody>
      </p:sp>
      <p:sp>
        <p:nvSpPr>
          <p:cNvPr id="3" name="Subtitle 2"/>
          <p:cNvSpPr>
            <a:spLocks noGrp="1"/>
          </p:cNvSpPr>
          <p:nvPr>
            <p:ph type="subTitle" idx="1"/>
          </p:nvPr>
        </p:nvSpPr>
        <p:spPr>
          <a:xfrm>
            <a:off x="762000" y="1881962"/>
            <a:ext cx="11176000" cy="3444949"/>
          </a:xfrm>
        </p:spPr>
        <p:txBody>
          <a:bodyPr/>
          <a:lstStyle/>
          <a:p>
            <a:pPr marL="285750" indent="-285750" algn="l">
              <a:buFont typeface="Arial" pitchFamily="34" charset="0"/>
              <a:buChar char="•"/>
            </a:pPr>
            <a:r>
              <a:rPr lang="en-GB" sz="2300" dirty="0">
                <a:solidFill>
                  <a:srgbClr val="009999"/>
                </a:solidFill>
              </a:rPr>
              <a:t>Ensure the safety of yourself &amp; the individual and if in immediate danger, contact the relevant emergency services such as police, ambulance. </a:t>
            </a:r>
            <a:endParaRPr lang="en-GB" sz="2300" dirty="0" smtClean="0">
              <a:solidFill>
                <a:srgbClr val="009999"/>
              </a:solidFill>
            </a:endParaRPr>
          </a:p>
          <a:p>
            <a:pPr marL="285750" indent="-285750" algn="l">
              <a:buFont typeface="Arial" pitchFamily="34" charset="0"/>
              <a:buChar char="•"/>
            </a:pPr>
            <a:r>
              <a:rPr lang="en-GB" sz="2300" dirty="0" smtClean="0">
                <a:solidFill>
                  <a:srgbClr val="009999"/>
                </a:solidFill>
              </a:rPr>
              <a:t>Gain </a:t>
            </a:r>
            <a:r>
              <a:rPr lang="en-GB" sz="2300" dirty="0">
                <a:solidFill>
                  <a:srgbClr val="009999"/>
                </a:solidFill>
              </a:rPr>
              <a:t>consent from patient if able</a:t>
            </a:r>
            <a:r>
              <a:rPr lang="en-GB" sz="2300" dirty="0" smtClean="0">
                <a:solidFill>
                  <a:srgbClr val="009999"/>
                </a:solidFill>
              </a:rPr>
              <a:t>.</a:t>
            </a:r>
            <a:endParaRPr lang="en-GB" sz="2300" dirty="0">
              <a:solidFill>
                <a:srgbClr val="009999"/>
              </a:solidFill>
            </a:endParaRPr>
          </a:p>
          <a:p>
            <a:pPr marL="285750" indent="-285750" algn="l">
              <a:buFont typeface="Arial" pitchFamily="34" charset="0"/>
              <a:buChar char="•"/>
            </a:pPr>
            <a:r>
              <a:rPr lang="en-GB" sz="2300" dirty="0">
                <a:solidFill>
                  <a:srgbClr val="009999"/>
                </a:solidFill>
              </a:rPr>
              <a:t>Report the incident / concern to your manager on duty or supervisor</a:t>
            </a:r>
            <a:r>
              <a:rPr lang="en-GB" sz="2300" dirty="0" smtClean="0">
                <a:solidFill>
                  <a:srgbClr val="009999"/>
                </a:solidFill>
              </a:rPr>
              <a:t>.</a:t>
            </a:r>
            <a:endParaRPr lang="en-GB" sz="2300" dirty="0">
              <a:solidFill>
                <a:srgbClr val="009999"/>
              </a:solidFill>
            </a:endParaRPr>
          </a:p>
          <a:p>
            <a:pPr marL="285750" indent="-285750" algn="l">
              <a:buFont typeface="Arial" pitchFamily="34" charset="0"/>
              <a:buChar char="•"/>
            </a:pPr>
            <a:r>
              <a:rPr lang="en-GB" sz="2300" dirty="0" smtClean="0">
                <a:solidFill>
                  <a:srgbClr val="009999"/>
                </a:solidFill>
              </a:rPr>
              <a:t>Do not go into investigative mode</a:t>
            </a:r>
            <a:r>
              <a:rPr lang="en-GB" sz="2300" dirty="0">
                <a:solidFill>
                  <a:srgbClr val="009999"/>
                </a:solidFill>
              </a:rPr>
              <a:t> </a:t>
            </a:r>
            <a:r>
              <a:rPr lang="en-GB" sz="2300" dirty="0" smtClean="0">
                <a:solidFill>
                  <a:srgbClr val="009999"/>
                </a:solidFill>
              </a:rPr>
              <a:t>(focus on accurate, detailed record keeping).</a:t>
            </a:r>
            <a:endParaRPr lang="en-GB" sz="2300" dirty="0">
              <a:solidFill>
                <a:srgbClr val="009999"/>
              </a:solidFill>
            </a:endParaRPr>
          </a:p>
          <a:p>
            <a:pPr marL="285750" indent="-285750" algn="l">
              <a:buFont typeface="Arial" pitchFamily="34" charset="0"/>
              <a:buChar char="•"/>
            </a:pPr>
            <a:r>
              <a:rPr lang="en-GB" sz="2300" dirty="0" smtClean="0">
                <a:solidFill>
                  <a:srgbClr val="009999"/>
                </a:solidFill>
              </a:rPr>
              <a:t>Make </a:t>
            </a:r>
            <a:r>
              <a:rPr lang="en-GB" sz="2300" dirty="0">
                <a:solidFill>
                  <a:srgbClr val="009999"/>
                </a:solidFill>
              </a:rPr>
              <a:t>a </a:t>
            </a:r>
            <a:r>
              <a:rPr lang="en-GB" sz="2300" dirty="0" smtClean="0">
                <a:solidFill>
                  <a:srgbClr val="009999"/>
                </a:solidFill>
              </a:rPr>
              <a:t>referral </a:t>
            </a:r>
            <a:r>
              <a:rPr lang="en-GB" sz="2300" dirty="0">
                <a:solidFill>
                  <a:srgbClr val="009999"/>
                </a:solidFill>
              </a:rPr>
              <a:t>to </a:t>
            </a:r>
            <a:r>
              <a:rPr lang="en-GB" sz="2300" dirty="0" smtClean="0">
                <a:solidFill>
                  <a:srgbClr val="009999"/>
                </a:solidFill>
              </a:rPr>
              <a:t>the </a:t>
            </a:r>
            <a:r>
              <a:rPr lang="en-GB" sz="2300" dirty="0">
                <a:solidFill>
                  <a:srgbClr val="009999"/>
                </a:solidFill>
              </a:rPr>
              <a:t>appropriate Adult Social </a:t>
            </a:r>
            <a:r>
              <a:rPr lang="en-GB" sz="2300" dirty="0" smtClean="0">
                <a:solidFill>
                  <a:srgbClr val="009999"/>
                </a:solidFill>
              </a:rPr>
              <a:t>Services. Follow  the </a:t>
            </a:r>
            <a:r>
              <a:rPr lang="en-GB" sz="2300" b="1" dirty="0" smtClean="0">
                <a:solidFill>
                  <a:srgbClr val="009999"/>
                </a:solidFill>
              </a:rPr>
              <a:t>Referrals to Social </a:t>
            </a:r>
            <a:r>
              <a:rPr lang="en-GB" sz="2300" b="1" dirty="0">
                <a:solidFill>
                  <a:srgbClr val="009999"/>
                </a:solidFill>
              </a:rPr>
              <a:t>C</a:t>
            </a:r>
            <a:r>
              <a:rPr lang="en-GB" sz="2300" b="1" dirty="0" smtClean="0">
                <a:solidFill>
                  <a:srgbClr val="009999"/>
                </a:solidFill>
              </a:rPr>
              <a:t>are </a:t>
            </a:r>
            <a:r>
              <a:rPr lang="en-GB" sz="2300" dirty="0" smtClean="0">
                <a:solidFill>
                  <a:srgbClr val="009999"/>
                </a:solidFill>
              </a:rPr>
              <a:t>flowchart – see Intranet)</a:t>
            </a:r>
            <a:endParaRPr lang="en-GB" sz="2300" u="sng" dirty="0" smtClean="0">
              <a:solidFill>
                <a:srgbClr val="009999"/>
              </a:solidFill>
            </a:endParaRPr>
          </a:p>
          <a:p>
            <a:pPr marL="285750" indent="-285750" algn="l">
              <a:buFont typeface="Arial" pitchFamily="34" charset="0"/>
              <a:buChar char="•"/>
            </a:pPr>
            <a:r>
              <a:rPr lang="en-GB" sz="2300" dirty="0" smtClean="0">
                <a:solidFill>
                  <a:srgbClr val="009999"/>
                </a:solidFill>
              </a:rPr>
              <a:t>Remember to consider the </a:t>
            </a:r>
            <a:r>
              <a:rPr lang="en-GB" sz="2300" b="1" u="sng" dirty="0" smtClean="0">
                <a:solidFill>
                  <a:srgbClr val="009999"/>
                </a:solidFill>
              </a:rPr>
              <a:t>6 principles</a:t>
            </a:r>
            <a:r>
              <a:rPr lang="en-GB" sz="2300" b="1" dirty="0" smtClean="0">
                <a:solidFill>
                  <a:srgbClr val="009999"/>
                </a:solidFill>
              </a:rPr>
              <a:t> </a:t>
            </a:r>
            <a:r>
              <a:rPr lang="en-GB" sz="2300" b="1" dirty="0">
                <a:solidFill>
                  <a:srgbClr val="009999"/>
                </a:solidFill>
              </a:rPr>
              <a:t> </a:t>
            </a:r>
            <a:r>
              <a:rPr lang="en-GB" sz="2300" dirty="0" smtClean="0">
                <a:solidFill>
                  <a:srgbClr val="009999"/>
                </a:solidFill>
              </a:rPr>
              <a:t>- i.e. Make Safeguarding Personal</a:t>
            </a:r>
            <a:endParaRPr lang="en-GB" sz="2300" dirty="0">
              <a:solidFill>
                <a:srgbClr val="009999"/>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51804" y="195898"/>
            <a:ext cx="1486195" cy="1221740"/>
          </a:xfrm>
          <a:prstGeom prst="rect">
            <a:avLst/>
          </a:prstGeom>
        </p:spPr>
      </p:pic>
    </p:spTree>
    <p:extLst>
      <p:ext uri="{BB962C8B-B14F-4D97-AF65-F5344CB8AC3E}">
        <p14:creationId xmlns:p14="http://schemas.microsoft.com/office/powerpoint/2010/main" val="1732296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70899" y="460905"/>
            <a:ext cx="10972800" cy="985603"/>
          </a:xfrm>
        </p:spPr>
        <p:txBody>
          <a:bodyPr>
            <a:normAutofit fontScale="90000"/>
          </a:bodyPr>
          <a:lstStyle/>
          <a:p>
            <a:pPr algn="ctr" eaLnBrk="1" hangingPunct="1"/>
            <a:r>
              <a:rPr lang="en-GB" sz="4400" dirty="0" smtClean="0"/>
              <a:t>Consent exceptions</a:t>
            </a:r>
            <a:r>
              <a:rPr lang="en-GB" sz="4400" dirty="0"/>
              <a:t/>
            </a:r>
            <a:br>
              <a:rPr lang="en-GB" sz="4400" dirty="0"/>
            </a:br>
            <a:r>
              <a:rPr lang="en-US" sz="4400" b="1" dirty="0">
                <a:solidFill>
                  <a:srgbClr val="996633"/>
                </a:solidFill>
              </a:rPr>
              <a:t/>
            </a:r>
            <a:br>
              <a:rPr lang="en-US" sz="4400" b="1" dirty="0">
                <a:solidFill>
                  <a:srgbClr val="996633"/>
                </a:solidFill>
              </a:rPr>
            </a:br>
            <a:endParaRPr lang="en-US" sz="4400" b="1" dirty="0">
              <a:solidFill>
                <a:srgbClr val="996633"/>
              </a:solidFill>
            </a:endParaRPr>
          </a:p>
        </p:txBody>
      </p:sp>
      <p:sp>
        <p:nvSpPr>
          <p:cNvPr id="39938" name="Rectangle 3"/>
          <p:cNvSpPr>
            <a:spLocks noGrp="1" noChangeArrowheads="1"/>
          </p:cNvSpPr>
          <p:nvPr>
            <p:ph idx="1"/>
          </p:nvPr>
        </p:nvSpPr>
        <p:spPr>
          <a:xfrm>
            <a:off x="740308" y="4075888"/>
            <a:ext cx="10972800" cy="1371600"/>
          </a:xfrm>
        </p:spPr>
        <p:txBody>
          <a:bodyPr/>
          <a:lstStyle/>
          <a:p>
            <a:pPr marL="0" indent="0">
              <a:lnSpc>
                <a:spcPct val="90000"/>
              </a:lnSpc>
              <a:buNone/>
            </a:pPr>
            <a:endParaRPr lang="en-GB" sz="2400" dirty="0">
              <a:solidFill>
                <a:srgbClr val="009999"/>
              </a:solidFill>
            </a:endParaRPr>
          </a:p>
          <a:p>
            <a:pPr>
              <a:lnSpc>
                <a:spcPct val="90000"/>
              </a:lnSpc>
            </a:pPr>
            <a:r>
              <a:rPr lang="en-GB" sz="2400" dirty="0" smtClean="0">
                <a:solidFill>
                  <a:srgbClr val="009999"/>
                </a:solidFill>
              </a:rPr>
              <a:t>A patient’s </a:t>
            </a:r>
            <a:r>
              <a:rPr lang="en-GB" sz="2400" dirty="0">
                <a:solidFill>
                  <a:srgbClr val="009999"/>
                </a:solidFill>
              </a:rPr>
              <a:t>right to make choices about their own safeguarding does not extend to making decisions that impact upon others or violate their right to be safe. </a:t>
            </a:r>
          </a:p>
          <a:p>
            <a:pPr algn="ctr" eaLnBrk="1" hangingPunct="1">
              <a:lnSpc>
                <a:spcPct val="90000"/>
              </a:lnSpc>
            </a:pPr>
            <a:endParaRPr lang="en-GB" sz="2400" dirty="0">
              <a:solidFill>
                <a:schemeClr val="accent2"/>
              </a:solidFill>
            </a:endParaRPr>
          </a:p>
          <a:p>
            <a:pPr eaLnBrk="1" hangingPunct="1">
              <a:lnSpc>
                <a:spcPct val="90000"/>
              </a:lnSpc>
            </a:pPr>
            <a:endParaRPr lang="en-US" sz="2400" dirty="0"/>
          </a:p>
        </p:txBody>
      </p:sp>
      <p:pic>
        <p:nvPicPr>
          <p:cNvPr id="39940" name="Diagram 20"/>
          <p:cNvPicPr>
            <a:picLocks noChangeArrowheads="1"/>
          </p:cNvPicPr>
          <p:nvPr/>
        </p:nvPicPr>
        <p:blipFill>
          <a:blip r:embed="rId3"/>
          <a:srcRect t="-21980" b="-22267"/>
          <a:stretch>
            <a:fillRect/>
          </a:stretch>
        </p:blipFill>
        <p:spPr bwMode="auto">
          <a:xfrm>
            <a:off x="1739300" y="1012726"/>
            <a:ext cx="9055701" cy="3521174"/>
          </a:xfrm>
          <a:prstGeom prst="rect">
            <a:avLst/>
          </a:prstGeom>
          <a:noFill/>
          <a:ln w="9525">
            <a:noFill/>
            <a:miter lim="800000"/>
            <a:headEnd/>
            <a:tailEnd/>
          </a:ln>
        </p:spPr>
      </p:pic>
      <p:sp>
        <p:nvSpPr>
          <p:cNvPr id="2" name="Footer Placeholder 1"/>
          <p:cNvSpPr>
            <a:spLocks noGrp="1"/>
          </p:cNvSpPr>
          <p:nvPr>
            <p:ph type="ftr" sz="quarter" idx="4294967295"/>
          </p:nvPr>
        </p:nvSpPr>
        <p:spPr>
          <a:xfrm>
            <a:off x="4165601" y="5458519"/>
            <a:ext cx="7787051" cy="365125"/>
          </a:xfrm>
          <a:prstGeom prst="rect">
            <a:avLst/>
          </a:prstGeom>
        </p:spPr>
        <p:txBody>
          <a:bodyPr/>
          <a:lstStyle/>
          <a:p>
            <a:pPr algn="r">
              <a:defRPr/>
            </a:pPr>
            <a:r>
              <a:rPr lang="en-GB" dirty="0" smtClean="0">
                <a:solidFill>
                  <a:srgbClr val="009999"/>
                </a:solidFill>
              </a:rPr>
              <a:t>Department of Health 2017</a:t>
            </a:r>
            <a:endParaRPr lang="en-GB" dirty="0">
              <a:solidFill>
                <a:srgbClr val="009999"/>
              </a:solidFill>
            </a:endParaRPr>
          </a:p>
        </p:txBody>
      </p:sp>
    </p:spTree>
    <p:extLst>
      <p:ext uri="{BB962C8B-B14F-4D97-AF65-F5344CB8AC3E}">
        <p14:creationId xmlns:p14="http://schemas.microsoft.com/office/powerpoint/2010/main" val="355846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957313D-9CAB-4482-B669-3B847E158AB6}"/>
              </a:ext>
            </a:extLst>
          </p:cNvPr>
          <p:cNvSpPr>
            <a:spLocks noGrp="1"/>
          </p:cNvSpPr>
          <p:nvPr>
            <p:ph type="title"/>
          </p:nvPr>
        </p:nvSpPr>
        <p:spPr/>
        <p:txBody>
          <a:bodyPr>
            <a:normAutofit/>
          </a:bodyPr>
          <a:lstStyle/>
          <a:p>
            <a:r>
              <a:rPr lang="en-GB" sz="3600" dirty="0" smtClean="0"/>
              <a:t>Domestic Abuse</a:t>
            </a:r>
            <a:endParaRPr lang="en-GB" sz="3600" dirty="0"/>
          </a:p>
        </p:txBody>
      </p:sp>
      <p:sp>
        <p:nvSpPr>
          <p:cNvPr id="2" name="Slide Number Placeholder 1">
            <a:extLst>
              <a:ext uri="{FF2B5EF4-FFF2-40B4-BE49-F238E27FC236}">
                <a16:creationId xmlns:a16="http://schemas.microsoft.com/office/drawing/2014/main" xmlns="" id="{6BBC82C4-663F-4617-972A-8B67AA8E5F60}"/>
              </a:ext>
            </a:extLst>
          </p:cNvPr>
          <p:cNvSpPr>
            <a:spLocks noGrp="1"/>
          </p:cNvSpPr>
          <p:nvPr>
            <p:ph type="sldNum" sz="quarter" idx="12"/>
          </p:nvPr>
        </p:nvSpPr>
        <p:spPr/>
        <p:txBody>
          <a:bodyPr/>
          <a:lstStyle/>
          <a:p>
            <a:fld id="{01898949-DBEE-42AF-93B8-E24DF2BBF04D}" type="slidenum">
              <a:rPr lang="en-GB" smtClean="0">
                <a:solidFill>
                  <a:srgbClr val="005EB8"/>
                </a:solidFill>
              </a:rPr>
              <a:pPr/>
              <a:t>23</a:t>
            </a:fld>
            <a:endParaRPr lang="en-GB" dirty="0">
              <a:solidFill>
                <a:srgbClr val="005EB8"/>
              </a:solidFill>
            </a:endParaRPr>
          </a:p>
        </p:txBody>
      </p:sp>
      <p:sp>
        <p:nvSpPr>
          <p:cNvPr id="3" name="Content Placeholder 2"/>
          <p:cNvSpPr>
            <a:spLocks noGrp="1"/>
          </p:cNvSpPr>
          <p:nvPr>
            <p:ph idx="1"/>
          </p:nvPr>
        </p:nvSpPr>
        <p:spPr>
          <a:xfrm>
            <a:off x="1799652" y="1433015"/>
            <a:ext cx="9200447" cy="4790364"/>
          </a:xfrm>
        </p:spPr>
        <p:txBody>
          <a:bodyPr>
            <a:normAutofit fontScale="85000" lnSpcReduction="10000"/>
          </a:bodyPr>
          <a:lstStyle/>
          <a:p>
            <a:pPr>
              <a:lnSpc>
                <a:spcPct val="150000"/>
              </a:lnSpc>
            </a:pPr>
            <a:r>
              <a:rPr lang="en-GB" sz="2800" dirty="0"/>
              <a:t>“</a:t>
            </a:r>
            <a:r>
              <a:rPr lang="en-GB" sz="2400" dirty="0"/>
              <a:t>Any incident, or pattern of incidents of controlling, coercive or threatening behaviour, violence or abuse, between those aged 16 years or over, who are or have been, intimate partners, or family members, </a:t>
            </a:r>
            <a:r>
              <a:rPr lang="en-GB" sz="2400" i="1" dirty="0"/>
              <a:t>regardless of gender or sexuality</a:t>
            </a:r>
            <a:r>
              <a:rPr lang="en-GB" sz="2400" dirty="0"/>
              <a:t>. </a:t>
            </a:r>
            <a:endParaRPr lang="en-GB" sz="2400" dirty="0" smtClean="0"/>
          </a:p>
          <a:p>
            <a:pPr>
              <a:lnSpc>
                <a:spcPct val="150000"/>
              </a:lnSpc>
            </a:pPr>
            <a:endParaRPr lang="en-GB" sz="2400" dirty="0"/>
          </a:p>
          <a:p>
            <a:pPr>
              <a:lnSpc>
                <a:spcPct val="150000"/>
              </a:lnSpc>
            </a:pPr>
            <a:r>
              <a:rPr lang="en-GB" sz="2400" dirty="0" smtClean="0"/>
              <a:t>This </a:t>
            </a:r>
            <a:r>
              <a:rPr lang="en-GB" sz="2400" dirty="0"/>
              <a:t>can encompass but is not limited to the following types of abuse: Physical, sexual, emotional or financial. This includes forced marriage and so called honour based violence (HBV), and female genital mutilation (FGM).”</a:t>
            </a:r>
          </a:p>
          <a:p>
            <a:pPr algn="ctr">
              <a:lnSpc>
                <a:spcPct val="150000"/>
              </a:lnSpc>
            </a:pPr>
            <a:endParaRPr lang="en-GB" sz="2000" dirty="0" smtClean="0"/>
          </a:p>
          <a:p>
            <a:pPr algn="r">
              <a:lnSpc>
                <a:spcPct val="150000"/>
              </a:lnSpc>
            </a:pPr>
            <a:r>
              <a:rPr lang="en-GB" sz="2000" dirty="0"/>
              <a:t>(Home Office, 2015)</a:t>
            </a:r>
          </a:p>
        </p:txBody>
      </p:sp>
    </p:spTree>
    <p:extLst>
      <p:ext uri="{BB962C8B-B14F-4D97-AF65-F5344CB8AC3E}">
        <p14:creationId xmlns:p14="http://schemas.microsoft.com/office/powerpoint/2010/main" val="3793652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957313D-9CAB-4482-B669-3B847E158AB6}"/>
              </a:ext>
            </a:extLst>
          </p:cNvPr>
          <p:cNvSpPr>
            <a:spLocks noGrp="1"/>
          </p:cNvSpPr>
          <p:nvPr>
            <p:ph type="title"/>
          </p:nvPr>
        </p:nvSpPr>
        <p:spPr/>
        <p:txBody>
          <a:bodyPr>
            <a:normAutofit/>
          </a:bodyPr>
          <a:lstStyle/>
          <a:p>
            <a:r>
              <a:rPr lang="en-GB" sz="3200" dirty="0" smtClean="0"/>
              <a:t>Statistics</a:t>
            </a:r>
            <a:endParaRPr lang="en-GB" sz="3200" dirty="0"/>
          </a:p>
        </p:txBody>
      </p:sp>
      <p:sp>
        <p:nvSpPr>
          <p:cNvPr id="8" name="Content Placeholder 7">
            <a:extLst>
              <a:ext uri="{FF2B5EF4-FFF2-40B4-BE49-F238E27FC236}">
                <a16:creationId xmlns="" xmlns:a16="http://schemas.microsoft.com/office/drawing/2014/main" id="{49CE776D-CD6B-4781-A3E3-F49F97E48BE1}"/>
              </a:ext>
            </a:extLst>
          </p:cNvPr>
          <p:cNvSpPr>
            <a:spLocks noGrp="1"/>
          </p:cNvSpPr>
          <p:nvPr>
            <p:ph idx="1"/>
          </p:nvPr>
        </p:nvSpPr>
        <p:spPr>
          <a:xfrm>
            <a:off x="1524000" y="1424485"/>
            <a:ext cx="10083800" cy="4476466"/>
          </a:xfrm>
        </p:spPr>
        <p:txBody>
          <a:bodyPr>
            <a:noAutofit/>
          </a:bodyPr>
          <a:lstStyle/>
          <a:p>
            <a:pPr marL="285750" indent="-285750">
              <a:buFont typeface="Arial" panose="020B0604020202020204" pitchFamily="34" charset="0"/>
              <a:buChar char="•"/>
            </a:pPr>
            <a:r>
              <a:rPr lang="en-GB" sz="2000" dirty="0"/>
              <a:t>On average a victim endures 35 separate acts of violence before calling the </a:t>
            </a:r>
            <a:r>
              <a:rPr lang="en-GB" sz="2000" dirty="0" smtClean="0"/>
              <a:t>police.</a:t>
            </a:r>
          </a:p>
          <a:p>
            <a:pPr marL="285750" indent="-285750">
              <a:buFont typeface="Arial" panose="020B0604020202020204" pitchFamily="34" charset="0"/>
              <a:buChar char="•"/>
            </a:pPr>
            <a:r>
              <a:rPr lang="en-GB" sz="2000" dirty="0" smtClean="0"/>
              <a:t>It </a:t>
            </a:r>
            <a:r>
              <a:rPr lang="en-GB" sz="2000" dirty="0"/>
              <a:t>is estimated that an incidence of domestic abuse takes place every 2.5 </a:t>
            </a:r>
            <a:r>
              <a:rPr lang="en-GB" sz="2000" dirty="0" smtClean="0"/>
              <a:t>seconds.</a:t>
            </a:r>
          </a:p>
          <a:p>
            <a:pPr marL="285750" indent="-285750">
              <a:buFont typeface="Arial" panose="020B0604020202020204" pitchFamily="34" charset="0"/>
              <a:buChar char="•"/>
            </a:pPr>
            <a:r>
              <a:rPr lang="en-GB" sz="2000" dirty="0"/>
              <a:t>B</a:t>
            </a:r>
            <a:r>
              <a:rPr lang="en-GB" sz="2000" dirty="0" smtClean="0"/>
              <a:t>etween </a:t>
            </a:r>
            <a:r>
              <a:rPr lang="en-GB" sz="2000" dirty="0"/>
              <a:t>two and three women are killed by their partner or ex-partner every week in the United </a:t>
            </a:r>
            <a:r>
              <a:rPr lang="en-GB" sz="2000" dirty="0" smtClean="0"/>
              <a:t>Kingdom.</a:t>
            </a:r>
          </a:p>
          <a:p>
            <a:pPr marL="285750" indent="-285750">
              <a:buFont typeface="Arial" panose="020B0604020202020204" pitchFamily="34" charset="0"/>
              <a:buChar char="•"/>
            </a:pPr>
            <a:r>
              <a:rPr lang="en-GB" sz="2000" dirty="0" smtClean="0"/>
              <a:t>44</a:t>
            </a:r>
            <a:r>
              <a:rPr lang="en-GB" sz="2000" dirty="0"/>
              <a:t>% of all crimes reported by women to the police are domestic </a:t>
            </a:r>
            <a:r>
              <a:rPr lang="en-GB" sz="2000" dirty="0" smtClean="0"/>
              <a:t>abuse.</a:t>
            </a:r>
          </a:p>
          <a:p>
            <a:pPr marL="285750" indent="-285750">
              <a:buFont typeface="Arial" panose="020B0604020202020204" pitchFamily="34" charset="0"/>
              <a:buChar char="•"/>
            </a:pPr>
            <a:r>
              <a:rPr lang="en-GB" sz="2000" dirty="0" smtClean="0"/>
              <a:t>At </a:t>
            </a:r>
            <a:r>
              <a:rPr lang="en-GB" sz="2000" dirty="0"/>
              <a:t>least 750,000 children will witness DA every </a:t>
            </a:r>
            <a:r>
              <a:rPr lang="en-GB" sz="2000" dirty="0" smtClean="0"/>
              <a:t>year*</a:t>
            </a:r>
            <a:endParaRPr lang="en-GB" sz="2000" dirty="0"/>
          </a:p>
          <a:p>
            <a:pPr marL="285750" indent="-285750">
              <a:buFont typeface="Arial" panose="020B0604020202020204" pitchFamily="34" charset="0"/>
              <a:buChar char="•"/>
            </a:pPr>
            <a:r>
              <a:rPr lang="en-GB" sz="2000" dirty="0" smtClean="0"/>
              <a:t>75</a:t>
            </a:r>
            <a:r>
              <a:rPr lang="en-GB" sz="2000" dirty="0"/>
              <a:t>% of children subject to Child Protection Plans live in households where DA </a:t>
            </a:r>
            <a:r>
              <a:rPr lang="en-GB" sz="2000" dirty="0" smtClean="0"/>
              <a:t>occurs.</a:t>
            </a:r>
          </a:p>
          <a:p>
            <a:pPr marL="285750" indent="-285750">
              <a:buFont typeface="Arial" panose="020B0604020202020204" pitchFamily="34" charset="0"/>
              <a:buChar char="•"/>
            </a:pPr>
            <a:r>
              <a:rPr lang="en-GB" sz="2000" dirty="0" smtClean="0"/>
              <a:t>More </a:t>
            </a:r>
            <a:r>
              <a:rPr lang="en-GB" sz="2000" dirty="0"/>
              <a:t>than 34,000 children in England and Wales are housed in refuges annually </a:t>
            </a:r>
          </a:p>
        </p:txBody>
      </p:sp>
      <p:sp>
        <p:nvSpPr>
          <p:cNvPr id="2" name="Slide Number Placeholder 1">
            <a:extLst>
              <a:ext uri="{FF2B5EF4-FFF2-40B4-BE49-F238E27FC236}">
                <a16:creationId xmlns="" xmlns:a16="http://schemas.microsoft.com/office/drawing/2014/main" id="{6BBC82C4-663F-4617-972A-8B67AA8E5F60}"/>
              </a:ext>
            </a:extLst>
          </p:cNvPr>
          <p:cNvSpPr>
            <a:spLocks noGrp="1"/>
          </p:cNvSpPr>
          <p:nvPr>
            <p:ph type="sldNum" sz="quarter" idx="12"/>
          </p:nvPr>
        </p:nvSpPr>
        <p:spPr/>
        <p:txBody>
          <a:bodyPr/>
          <a:lstStyle/>
          <a:p>
            <a:fld id="{01898949-DBEE-42AF-93B8-E24DF2BBF04D}" type="slidenum">
              <a:rPr lang="en-GB" smtClean="0">
                <a:solidFill>
                  <a:srgbClr val="005EB8"/>
                </a:solidFill>
              </a:rPr>
              <a:pPr/>
              <a:t>24</a:t>
            </a:fld>
            <a:endParaRPr lang="en-GB" dirty="0">
              <a:solidFill>
                <a:srgbClr val="005EB8"/>
              </a:solidFill>
            </a:endParaRPr>
          </a:p>
        </p:txBody>
      </p:sp>
    </p:spTree>
    <p:extLst>
      <p:ext uri="{BB962C8B-B14F-4D97-AF65-F5344CB8AC3E}">
        <p14:creationId xmlns:p14="http://schemas.microsoft.com/office/powerpoint/2010/main" val="81362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424" y="1250717"/>
            <a:ext cx="11196629" cy="664797"/>
          </a:xfrm>
          <a:prstGeom prst="rect">
            <a:avLst/>
          </a:prstGeom>
          <a:noFill/>
        </p:spPr>
        <p:txBody>
          <a:bodyPr wrap="square" tIns="0" bIns="0" rtlCol="0">
            <a:spAutoFit/>
          </a:bodyPr>
          <a:lstStyle/>
          <a:p>
            <a:pPr>
              <a:lnSpc>
                <a:spcPct val="80000"/>
              </a:lnSpc>
            </a:pPr>
            <a:r>
              <a:rPr lang="en-GB" sz="5400" b="1" kern="100" dirty="0" smtClean="0">
                <a:solidFill>
                  <a:srgbClr val="33006F"/>
                </a:solidFill>
                <a:latin typeface="Arial"/>
                <a:cs typeface="Arial"/>
              </a:rPr>
              <a:t> </a:t>
            </a:r>
            <a:endParaRPr lang="en-GB" sz="5400" b="1" kern="100" dirty="0">
              <a:solidFill>
                <a:srgbClr val="33006F"/>
              </a:solidFill>
              <a:latin typeface="Arial"/>
              <a:cs typeface="Arial"/>
            </a:endParaRPr>
          </a:p>
        </p:txBody>
      </p:sp>
      <p:sp>
        <p:nvSpPr>
          <p:cNvPr id="8" name="Rectangle 7"/>
          <p:cNvSpPr/>
          <p:nvPr/>
        </p:nvSpPr>
        <p:spPr>
          <a:xfrm>
            <a:off x="727233" y="945783"/>
            <a:ext cx="8785363" cy="1006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27233" y="6335581"/>
            <a:ext cx="10865072" cy="100668"/>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274655"/>
            <a:ext cx="10972800" cy="779611"/>
          </a:xfrm>
        </p:spPr>
        <p:txBody>
          <a:bodyPr/>
          <a:lstStyle/>
          <a:p>
            <a:r>
              <a:rPr lang="en-GB" dirty="0" smtClean="0">
                <a:solidFill>
                  <a:schemeClr val="accent3"/>
                </a:solidFill>
                <a:latin typeface="Arial" panose="020B0604020202020204" pitchFamily="34" charset="0"/>
                <a:cs typeface="Arial" panose="020B0604020202020204" pitchFamily="34" charset="0"/>
              </a:rPr>
              <a:t>Remember </a:t>
            </a:r>
            <a:endParaRPr lang="en-GB" dirty="0">
              <a:solidFill>
                <a:schemeClr val="accent3"/>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903766" y="1250708"/>
            <a:ext cx="10678633" cy="5084873"/>
          </a:xfrm>
        </p:spPr>
        <p:txBody>
          <a:bodyPr>
            <a:normAutofit fontScale="92500" lnSpcReduction="10000"/>
          </a:bodyPr>
          <a:lstStyle/>
          <a:p>
            <a:pPr marL="0" indent="0">
              <a:buNone/>
            </a:pPr>
            <a:endParaRPr lang="en-GB" sz="3100" dirty="0">
              <a:solidFill>
                <a:schemeClr val="accent3"/>
              </a:solidFill>
            </a:endParaRPr>
          </a:p>
          <a:p>
            <a:r>
              <a:rPr lang="en-GB" sz="2800" dirty="0" smtClean="0">
                <a:solidFill>
                  <a:schemeClr val="accent3"/>
                </a:solidFill>
                <a:latin typeface="Arial" panose="020B0604020202020204" pitchFamily="34" charset="0"/>
                <a:cs typeface="Arial" panose="020B0604020202020204" pitchFamily="34" charset="0"/>
              </a:rPr>
              <a:t>Use </a:t>
            </a:r>
            <a:r>
              <a:rPr lang="en-GB" sz="2800" dirty="0">
                <a:solidFill>
                  <a:schemeClr val="accent3"/>
                </a:solidFill>
                <a:latin typeface="Arial" panose="020B0604020202020204" pitchFamily="34" charset="0"/>
                <a:cs typeface="Arial" panose="020B0604020202020204" pitchFamily="34" charset="0"/>
              </a:rPr>
              <a:t>your professional judgement </a:t>
            </a:r>
          </a:p>
          <a:p>
            <a:r>
              <a:rPr lang="en-GB" sz="2800" dirty="0" smtClean="0">
                <a:solidFill>
                  <a:schemeClr val="accent3"/>
                </a:solidFill>
                <a:latin typeface="Arial" panose="020B0604020202020204" pitchFamily="34" charset="0"/>
                <a:cs typeface="Arial" panose="020B0604020202020204" pitchFamily="34" charset="0"/>
              </a:rPr>
              <a:t>Be </a:t>
            </a:r>
            <a:r>
              <a:rPr lang="en-GB" sz="2800" dirty="0">
                <a:solidFill>
                  <a:schemeClr val="accent3"/>
                </a:solidFill>
                <a:latin typeface="Arial" panose="020B0604020202020204" pitchFamily="34" charset="0"/>
                <a:cs typeface="Arial" panose="020B0604020202020204" pitchFamily="34" charset="0"/>
              </a:rPr>
              <a:t>human and use everyday language - people may not see themselves as victims of domestic abuse. It’s hard to talk about, so acknowledge that and thank them for being honest with </a:t>
            </a:r>
            <a:r>
              <a:rPr lang="en-GB" sz="2800" dirty="0" smtClean="0">
                <a:solidFill>
                  <a:schemeClr val="accent3"/>
                </a:solidFill>
                <a:latin typeface="Arial" panose="020B0604020202020204" pitchFamily="34" charset="0"/>
                <a:cs typeface="Arial" panose="020B0604020202020204" pitchFamily="34" charset="0"/>
              </a:rPr>
              <a:t>you</a:t>
            </a:r>
          </a:p>
          <a:p>
            <a:r>
              <a:rPr lang="en-GB" sz="2800" dirty="0" smtClean="0">
                <a:solidFill>
                  <a:schemeClr val="accent3"/>
                </a:solidFill>
                <a:latin typeface="Arial" panose="020B0604020202020204" pitchFamily="34" charset="0"/>
                <a:cs typeface="Arial" panose="020B0604020202020204" pitchFamily="34" charset="0"/>
              </a:rPr>
              <a:t>Consider if consent is required to take action</a:t>
            </a:r>
          </a:p>
          <a:p>
            <a:r>
              <a:rPr lang="en-GB" sz="2800" dirty="0" smtClean="0">
                <a:solidFill>
                  <a:schemeClr val="accent3"/>
                </a:solidFill>
                <a:latin typeface="Arial" panose="020B0604020202020204" pitchFamily="34" charset="0"/>
                <a:cs typeface="Arial" panose="020B0604020202020204" pitchFamily="34" charset="0"/>
              </a:rPr>
              <a:t>Consent can be overridden  if children are at risk of or are suffering harm</a:t>
            </a:r>
          </a:p>
          <a:p>
            <a:r>
              <a:rPr lang="en-GB" sz="2800" dirty="0">
                <a:solidFill>
                  <a:schemeClr val="accent3"/>
                </a:solidFill>
                <a:latin typeface="Arial" panose="020B0604020202020204" pitchFamily="34" charset="0"/>
                <a:cs typeface="Arial" panose="020B0604020202020204" pitchFamily="34" charset="0"/>
              </a:rPr>
              <a:t>Act on it - it took a lot of courage for the victim to tell you. Don’t keep what you know to yourself. The victim and family needs you to help them get help.</a:t>
            </a:r>
          </a:p>
          <a:p>
            <a:r>
              <a:rPr lang="en-GB" sz="2800" dirty="0">
                <a:solidFill>
                  <a:schemeClr val="accent3"/>
                </a:solidFill>
                <a:latin typeface="Arial" panose="020B0604020202020204" pitchFamily="34" charset="0"/>
                <a:cs typeface="Arial" panose="020B0604020202020204" pitchFamily="34" charset="0"/>
              </a:rPr>
              <a:t>Seek </a:t>
            </a:r>
            <a:r>
              <a:rPr lang="en-GB" sz="2800" dirty="0" smtClean="0">
                <a:solidFill>
                  <a:schemeClr val="accent3"/>
                </a:solidFill>
                <a:latin typeface="Arial" panose="020B0604020202020204" pitchFamily="34" charset="0"/>
                <a:cs typeface="Arial" panose="020B0604020202020204" pitchFamily="34" charset="0"/>
              </a:rPr>
              <a:t>advice</a:t>
            </a:r>
          </a:p>
          <a:p>
            <a:endParaRPr lang="en-GB" sz="2800" dirty="0">
              <a:solidFill>
                <a:schemeClr val="accent3"/>
              </a:solidFill>
              <a:latin typeface="Arial" panose="020B0604020202020204" pitchFamily="34" charset="0"/>
              <a:cs typeface="Arial" panose="020B0604020202020204" pitchFamily="34" charset="0"/>
            </a:endParaRPr>
          </a:p>
          <a:p>
            <a:pPr lvl="0"/>
            <a:r>
              <a:rPr lang="en-GB" sz="2800" dirty="0" smtClean="0">
                <a:solidFill>
                  <a:schemeClr val="accent3"/>
                </a:solidFill>
                <a:latin typeface="Arial" panose="020B0604020202020204" pitchFamily="34" charset="0"/>
                <a:cs typeface="Arial" panose="020B0604020202020204" pitchFamily="34" charset="0"/>
              </a:rPr>
              <a:t> </a:t>
            </a:r>
            <a:endParaRPr lang="en-GB" sz="2800" dirty="0">
              <a:solidFill>
                <a:srgbClr val="FF0000"/>
              </a:solidFill>
              <a:latin typeface="Arial" panose="020B0604020202020204" pitchFamily="34" charset="0"/>
              <a:cs typeface="Arial" panose="020B0604020202020204" pitchFamily="34" charset="0"/>
            </a:endParaRPr>
          </a:p>
          <a:p>
            <a:endParaRPr lang="en-GB" sz="2800" dirty="0">
              <a:solidFill>
                <a:schemeClr val="accent3"/>
              </a:solidFill>
              <a:latin typeface="Arial" panose="020B0604020202020204" pitchFamily="34" charset="0"/>
              <a:cs typeface="Arial" panose="020B0604020202020204" pitchFamily="34" charset="0"/>
            </a:endParaRPr>
          </a:p>
          <a:p>
            <a:endParaRPr lang="en-GB" sz="2800" dirty="0" smtClean="0">
              <a:solidFill>
                <a:schemeClr val="accent3"/>
              </a:solidFill>
              <a:latin typeface="Arial" panose="020B0604020202020204" pitchFamily="34" charset="0"/>
              <a:cs typeface="Arial" panose="020B0604020202020204" pitchFamily="34" charset="0"/>
            </a:endParaRPr>
          </a:p>
          <a:p>
            <a:pPr marL="0" indent="0">
              <a:buNone/>
            </a:pPr>
            <a:endParaRPr lang="en-GB" sz="2800" dirty="0"/>
          </a:p>
        </p:txBody>
      </p:sp>
      <p:sp>
        <p:nvSpPr>
          <p:cNvPr id="10" name="Slide Number Placeholder 9"/>
          <p:cNvSpPr>
            <a:spLocks noGrp="1"/>
          </p:cNvSpPr>
          <p:nvPr>
            <p:ph type="sldNum" sz="quarter" idx="12"/>
          </p:nvPr>
        </p:nvSpPr>
        <p:spPr/>
        <p:txBody>
          <a:bodyPr/>
          <a:lstStyle/>
          <a:p>
            <a:fld id="{7268C593-4852-F54D-B7BA-41599AF73C04}" type="slidenum">
              <a:rPr lang="en-US" smtClean="0">
                <a:solidFill>
                  <a:prstClr val="black">
                    <a:tint val="75000"/>
                  </a:prstClr>
                </a:solidFill>
              </a:rPr>
              <a:pPr/>
              <a:t>25</a:t>
            </a:fld>
            <a:endParaRPr lang="en-US">
              <a:solidFill>
                <a:prstClr val="black">
                  <a:tint val="75000"/>
                </a:prstClr>
              </a:solidFill>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0319677" y="28959"/>
            <a:ext cx="1635760" cy="1221740"/>
          </a:xfrm>
          <a:prstGeom prst="rect">
            <a:avLst/>
          </a:prstGeom>
        </p:spPr>
      </p:pic>
    </p:spTree>
    <p:extLst>
      <p:ext uri="{BB962C8B-B14F-4D97-AF65-F5344CB8AC3E}">
        <p14:creationId xmlns:p14="http://schemas.microsoft.com/office/powerpoint/2010/main" val="2469597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7233" y="6335581"/>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4294967295"/>
          </p:nvPr>
        </p:nvSpPr>
        <p:spPr>
          <a:xfrm>
            <a:off x="1658679" y="2411510"/>
            <a:ext cx="9696106" cy="3436397"/>
          </a:xfrm>
        </p:spPr>
        <p:txBody>
          <a:bodyPr>
            <a:normAutofit fontScale="92500"/>
          </a:bodyPr>
          <a:lstStyle/>
          <a:p>
            <a:pPr marL="0" indent="0">
              <a:buNone/>
            </a:pPr>
            <a:r>
              <a:rPr lang="en-GB" sz="2800" dirty="0" smtClean="0">
                <a:solidFill>
                  <a:schemeClr val="accent3"/>
                </a:solidFill>
                <a:latin typeface="Arial" panose="020B0604020202020204" pitchFamily="34" charset="0"/>
                <a:cs typeface="Arial" panose="020B0604020202020204" pitchFamily="34" charset="0"/>
              </a:rPr>
              <a:t>It may be that a person:</a:t>
            </a:r>
          </a:p>
          <a:p>
            <a:pPr marL="457200" indent="-457200">
              <a:buFont typeface="Arial" pitchFamily="34" charset="0"/>
              <a:buChar char="•"/>
            </a:pPr>
            <a:r>
              <a:rPr lang="en-GB" sz="2800" dirty="0" smtClean="0">
                <a:solidFill>
                  <a:schemeClr val="accent3"/>
                </a:solidFill>
                <a:latin typeface="Arial" panose="020B0604020202020204" pitchFamily="34" charset="0"/>
                <a:cs typeface="Arial" panose="020B0604020202020204" pitchFamily="34" charset="0"/>
              </a:rPr>
              <a:t>Is unwell and unable to care for themselves</a:t>
            </a:r>
          </a:p>
          <a:p>
            <a:pPr marL="457200" indent="-457200">
              <a:buFont typeface="Arial" pitchFamily="34" charset="0"/>
              <a:buChar char="•"/>
            </a:pPr>
            <a:r>
              <a:rPr lang="en-GB" sz="2800" dirty="0" smtClean="0">
                <a:solidFill>
                  <a:schemeClr val="accent3"/>
                </a:solidFill>
                <a:latin typeface="Arial" panose="020B0604020202020204" pitchFamily="34" charset="0"/>
                <a:cs typeface="Arial" panose="020B0604020202020204" pitchFamily="34" charset="0"/>
              </a:rPr>
              <a:t>Is mentally </a:t>
            </a:r>
            <a:r>
              <a:rPr lang="en-GB" sz="2800" dirty="0">
                <a:solidFill>
                  <a:schemeClr val="accent3"/>
                </a:solidFill>
                <a:latin typeface="Arial" panose="020B0604020202020204" pitchFamily="34" charset="0"/>
                <a:cs typeface="Arial" panose="020B0604020202020204" pitchFamily="34" charset="0"/>
              </a:rPr>
              <a:t>unwell and unable </a:t>
            </a:r>
            <a:r>
              <a:rPr lang="en-GB" sz="2800" dirty="0" smtClean="0">
                <a:solidFill>
                  <a:schemeClr val="accent3"/>
                </a:solidFill>
                <a:latin typeface="Arial" panose="020B0604020202020204" pitchFamily="34" charset="0"/>
                <a:cs typeface="Arial" panose="020B0604020202020204" pitchFamily="34" charset="0"/>
              </a:rPr>
              <a:t>to meet their own care needs </a:t>
            </a:r>
          </a:p>
          <a:p>
            <a:pPr marL="457200" indent="-457200">
              <a:buFont typeface="Arial" pitchFamily="34" charset="0"/>
              <a:buChar char="•"/>
            </a:pPr>
            <a:r>
              <a:rPr lang="en-GB" sz="2800" dirty="0" smtClean="0">
                <a:solidFill>
                  <a:schemeClr val="accent3"/>
                </a:solidFill>
                <a:latin typeface="Arial" panose="020B0604020202020204" pitchFamily="34" charset="0"/>
                <a:cs typeface="Arial" panose="020B0604020202020204" pitchFamily="34" charset="0"/>
              </a:rPr>
              <a:t>Has suffered trauma or loss resulting in the  Person neglecting  themselves </a:t>
            </a:r>
          </a:p>
          <a:p>
            <a:pPr marL="457200" indent="-457200">
              <a:buFont typeface="Arial" pitchFamily="34" charset="0"/>
              <a:buChar char="•"/>
            </a:pPr>
            <a:r>
              <a:rPr lang="en-GB" sz="2800" dirty="0" smtClean="0">
                <a:solidFill>
                  <a:schemeClr val="accent3"/>
                </a:solidFill>
                <a:latin typeface="Arial" panose="020B0604020202020204" pitchFamily="34" charset="0"/>
                <a:cs typeface="Arial" panose="020B0604020202020204" pitchFamily="34" charset="0"/>
              </a:rPr>
              <a:t>Does not recognise the level of neglect</a:t>
            </a:r>
          </a:p>
          <a:p>
            <a:pPr marL="457200" indent="-457200">
              <a:buFont typeface="Arial" pitchFamily="34" charset="0"/>
              <a:buChar char="•"/>
            </a:pPr>
            <a:r>
              <a:rPr lang="en-GB" sz="2800" dirty="0" smtClean="0">
                <a:solidFill>
                  <a:schemeClr val="accent3"/>
                </a:solidFill>
                <a:latin typeface="Arial" panose="020B0604020202020204" pitchFamily="34" charset="0"/>
                <a:cs typeface="Arial" panose="020B0604020202020204" pitchFamily="34" charset="0"/>
              </a:rPr>
              <a:t>Seek support from your manager and/or </a:t>
            </a:r>
            <a:r>
              <a:rPr lang="en-GB" sz="2800" dirty="0">
                <a:solidFill>
                  <a:schemeClr val="accent3"/>
                </a:solidFill>
                <a:latin typeface="Arial" panose="020B0604020202020204" pitchFamily="34" charset="0"/>
                <a:cs typeface="Arial" panose="020B0604020202020204" pitchFamily="34" charset="0"/>
              </a:rPr>
              <a:t>S</a:t>
            </a:r>
            <a:r>
              <a:rPr lang="en-GB" sz="2800" dirty="0" smtClean="0">
                <a:solidFill>
                  <a:schemeClr val="accent3"/>
                </a:solidFill>
                <a:latin typeface="Arial" panose="020B0604020202020204" pitchFamily="34" charset="0"/>
                <a:cs typeface="Arial" panose="020B0604020202020204" pitchFamily="34" charset="0"/>
              </a:rPr>
              <a:t>afeguarding Team </a:t>
            </a:r>
            <a:endParaRPr lang="en-GB" sz="2800" dirty="0">
              <a:solidFill>
                <a:schemeClr val="accent3"/>
              </a:solidFill>
              <a:latin typeface="Arial" panose="020B0604020202020204" pitchFamily="34" charset="0"/>
              <a:cs typeface="Arial" panose="020B0604020202020204" pitchFamily="34" charset="0"/>
            </a:endParaRPr>
          </a:p>
        </p:txBody>
      </p:sp>
      <p:sp>
        <p:nvSpPr>
          <p:cNvPr id="8" name="Title 7"/>
          <p:cNvSpPr>
            <a:spLocks noGrp="1"/>
          </p:cNvSpPr>
          <p:nvPr>
            <p:ph type="title" idx="4294967295"/>
          </p:nvPr>
        </p:nvSpPr>
        <p:spPr>
          <a:xfrm>
            <a:off x="1616149" y="274638"/>
            <a:ext cx="7155712" cy="1143000"/>
          </a:xfrm>
          <a:prstGeom prst="rect">
            <a:avLst/>
          </a:prstGeom>
        </p:spPr>
        <p:txBody>
          <a:bodyPr/>
          <a:lstStyle/>
          <a:p>
            <a:r>
              <a:rPr lang="en-GB" dirty="0" smtClean="0">
                <a:solidFill>
                  <a:schemeClr val="accent3"/>
                </a:solidFill>
                <a:latin typeface="Arial" panose="020B0604020202020204" pitchFamily="34" charset="0"/>
                <a:cs typeface="Arial" panose="020B0604020202020204" pitchFamily="34" charset="0"/>
              </a:rPr>
              <a:t>Self Neglect – </a:t>
            </a:r>
            <a:br>
              <a:rPr lang="en-GB" dirty="0" smtClean="0">
                <a:solidFill>
                  <a:schemeClr val="accent3"/>
                </a:solidFill>
                <a:latin typeface="Arial" panose="020B0604020202020204" pitchFamily="34" charset="0"/>
                <a:cs typeface="Arial" panose="020B0604020202020204" pitchFamily="34" charset="0"/>
              </a:rPr>
            </a:br>
            <a:r>
              <a:rPr lang="en-GB" sz="3600" dirty="0" smtClean="0">
                <a:solidFill>
                  <a:schemeClr val="accent3"/>
                </a:solidFill>
                <a:latin typeface="Arial" panose="020B0604020202020204" pitchFamily="34" charset="0"/>
                <a:cs typeface="Arial" panose="020B0604020202020204" pitchFamily="34" charset="0"/>
              </a:rPr>
              <a:t>manifests in different ways </a:t>
            </a:r>
            <a:endParaRPr lang="en-GB" sz="3600" dirty="0">
              <a:solidFill>
                <a:schemeClr val="accent3"/>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799" y="1541205"/>
            <a:ext cx="2835084"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a:xfrm>
            <a:off x="10777125" y="6356367"/>
            <a:ext cx="805275" cy="365125"/>
          </a:xfrm>
        </p:spPr>
        <p:txBody>
          <a:bodyPr/>
          <a:lstStyle/>
          <a:p>
            <a:fld id="{902D5018-2030-2046-84FC-87E41EA86E42}" type="slidenum">
              <a:rPr lang="en-US" smtClean="0">
                <a:solidFill>
                  <a:prstClr val="black"/>
                </a:solidFill>
              </a:rPr>
              <a:pPr/>
              <a:t>26</a:t>
            </a:fld>
            <a:endParaRPr lang="en-US">
              <a:solidFill>
                <a:prstClr val="black"/>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10717619" y="87287"/>
            <a:ext cx="1158292" cy="1221740"/>
          </a:xfrm>
          <a:prstGeom prst="rect">
            <a:avLst/>
          </a:prstGeom>
        </p:spPr>
      </p:pic>
    </p:spTree>
    <p:extLst>
      <p:ext uri="{BB962C8B-B14F-4D97-AF65-F5344CB8AC3E}">
        <p14:creationId xmlns:p14="http://schemas.microsoft.com/office/powerpoint/2010/main" val="2831710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txBox="1">
            <a:spLocks/>
          </p:cNvSpPr>
          <p:nvPr/>
        </p:nvSpPr>
        <p:spPr>
          <a:xfrm>
            <a:off x="818707" y="808078"/>
            <a:ext cx="7076934" cy="4602122"/>
          </a:xfrm>
          <a:prstGeom prst="rect">
            <a:avLst/>
          </a:prstGeom>
        </p:spPr>
        <p:txBody>
          <a:bodyPr vert="horz" lIns="91440" tIns="45720" rIns="91440" bIns="45720" numCol="1"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400" b="1" dirty="0" smtClean="0">
                <a:solidFill>
                  <a:srgbClr val="FF0066"/>
                </a:solidFill>
                <a:cs typeface="Arial" panose="020B0604020202020204" pitchFamily="34" charset="0"/>
              </a:rPr>
              <a:t>Professional Challenge and Escalation</a:t>
            </a:r>
          </a:p>
          <a:p>
            <a:pPr algn="l"/>
            <a:r>
              <a:rPr lang="en-GB" sz="2000" b="1" dirty="0" smtClean="0">
                <a:solidFill>
                  <a:srgbClr val="AE2573"/>
                </a:solidFill>
                <a:cs typeface="Arial" panose="020B0604020202020204" pitchFamily="34" charset="0"/>
              </a:rPr>
              <a:t>“</a:t>
            </a:r>
            <a:r>
              <a:rPr lang="en-GB" sz="2000" dirty="0">
                <a:solidFill>
                  <a:srgbClr val="AE2573"/>
                </a:solidFill>
                <a:cs typeface="Arial" panose="020B0604020202020204" pitchFamily="34" charset="0"/>
              </a:rPr>
              <a:t>At times </a:t>
            </a:r>
            <a:r>
              <a:rPr lang="en-GB" sz="2000" dirty="0" smtClean="0">
                <a:solidFill>
                  <a:srgbClr val="AE2573"/>
                </a:solidFill>
                <a:cs typeface="Arial" panose="020B0604020202020204" pitchFamily="34" charset="0"/>
              </a:rPr>
              <a:t>we may </a:t>
            </a:r>
            <a:r>
              <a:rPr lang="en-GB" sz="2000" dirty="0">
                <a:solidFill>
                  <a:srgbClr val="AE2573"/>
                </a:solidFill>
                <a:cs typeface="Arial" panose="020B0604020202020204" pitchFamily="34" charset="0"/>
              </a:rPr>
              <a:t>disagree about the decisions or actions </a:t>
            </a:r>
            <a:r>
              <a:rPr lang="en-GB" sz="2000" dirty="0" smtClean="0">
                <a:solidFill>
                  <a:srgbClr val="AE2573"/>
                </a:solidFill>
                <a:cs typeface="Arial" panose="020B0604020202020204" pitchFamily="34" charset="0"/>
              </a:rPr>
              <a:t>taken…” </a:t>
            </a:r>
          </a:p>
          <a:p>
            <a:pPr algn="l"/>
            <a:endParaRPr lang="en-GB" sz="2000" dirty="0">
              <a:solidFill>
                <a:srgbClr val="AE2573"/>
              </a:solidFill>
              <a:cs typeface="Arial" panose="020B0604020202020204" pitchFamily="34" charset="0"/>
            </a:endParaRPr>
          </a:p>
          <a:p>
            <a:pPr algn="l"/>
            <a:r>
              <a:rPr lang="en-GB" sz="2000" dirty="0" smtClean="0">
                <a:solidFill>
                  <a:srgbClr val="AE2573"/>
                </a:solidFill>
                <a:cs typeface="Arial" panose="020B0604020202020204" pitchFamily="34" charset="0"/>
              </a:rPr>
              <a:t>Possible </a:t>
            </a:r>
            <a:r>
              <a:rPr lang="en-GB" sz="2000" dirty="0">
                <a:solidFill>
                  <a:srgbClr val="AE2573"/>
                </a:solidFill>
                <a:cs typeface="Arial" panose="020B0604020202020204" pitchFamily="34" charset="0"/>
              </a:rPr>
              <a:t>areas of disagreement could </a:t>
            </a:r>
            <a:r>
              <a:rPr lang="en-GB" sz="2000" dirty="0" smtClean="0">
                <a:solidFill>
                  <a:srgbClr val="AE2573"/>
                </a:solidFill>
                <a:cs typeface="Arial" panose="020B0604020202020204" pitchFamily="34" charset="0"/>
              </a:rPr>
              <a:t>include:</a:t>
            </a:r>
          </a:p>
          <a:p>
            <a:pPr marL="342900" indent="-342900" algn="l">
              <a:buFont typeface="Arial" panose="020B0604020202020204" pitchFamily="34" charset="0"/>
              <a:buChar char="•"/>
            </a:pPr>
            <a:r>
              <a:rPr lang="en-GB" sz="2000" dirty="0" smtClean="0">
                <a:solidFill>
                  <a:srgbClr val="AE2573"/>
                </a:solidFill>
                <a:cs typeface="Arial" panose="020B0604020202020204" pitchFamily="34" charset="0"/>
              </a:rPr>
              <a:t>Whether </a:t>
            </a:r>
            <a:r>
              <a:rPr lang="en-GB" sz="2000" dirty="0">
                <a:solidFill>
                  <a:srgbClr val="AE2573"/>
                </a:solidFill>
                <a:cs typeface="Arial" panose="020B0604020202020204" pitchFamily="34" charset="0"/>
              </a:rPr>
              <a:t>the </a:t>
            </a:r>
            <a:r>
              <a:rPr lang="en-GB" sz="2000" dirty="0" smtClean="0">
                <a:solidFill>
                  <a:srgbClr val="AE2573"/>
                </a:solidFill>
                <a:cs typeface="Arial" panose="020B0604020202020204" pitchFamily="34" charset="0"/>
              </a:rPr>
              <a:t>we agree with social care response to </a:t>
            </a:r>
            <a:r>
              <a:rPr lang="en-GB" sz="2000" dirty="0">
                <a:solidFill>
                  <a:srgbClr val="AE2573"/>
                </a:solidFill>
                <a:cs typeface="Arial" panose="020B0604020202020204" pitchFamily="34" charset="0"/>
              </a:rPr>
              <a:t>a safeguarding </a:t>
            </a:r>
            <a:r>
              <a:rPr lang="en-GB" sz="2000" dirty="0" smtClean="0">
                <a:solidFill>
                  <a:srgbClr val="AE2573"/>
                </a:solidFill>
                <a:cs typeface="Arial" panose="020B0604020202020204" pitchFamily="34" charset="0"/>
              </a:rPr>
              <a:t>concern</a:t>
            </a:r>
          </a:p>
          <a:p>
            <a:pPr marL="342900" indent="-342900" algn="l">
              <a:buFont typeface="Arial" panose="020B0604020202020204" pitchFamily="34" charset="0"/>
              <a:buChar char="•"/>
            </a:pPr>
            <a:r>
              <a:rPr lang="en-GB" sz="2000" dirty="0" smtClean="0">
                <a:solidFill>
                  <a:srgbClr val="AE2573"/>
                </a:solidFill>
                <a:cs typeface="Arial" panose="020B0604020202020204" pitchFamily="34" charset="0"/>
              </a:rPr>
              <a:t>Concerns </a:t>
            </a:r>
            <a:r>
              <a:rPr lang="en-GB" sz="2000" dirty="0">
                <a:solidFill>
                  <a:srgbClr val="AE2573"/>
                </a:solidFill>
                <a:cs typeface="Arial" panose="020B0604020202020204" pitchFamily="34" charset="0"/>
              </a:rPr>
              <a:t>about safeguarding case </a:t>
            </a:r>
            <a:r>
              <a:rPr lang="en-GB" sz="2000" dirty="0" smtClean="0">
                <a:solidFill>
                  <a:srgbClr val="AE2573"/>
                </a:solidFill>
                <a:cs typeface="Arial" panose="020B0604020202020204" pitchFamily="34" charset="0"/>
              </a:rPr>
              <a:t>management</a:t>
            </a:r>
          </a:p>
          <a:p>
            <a:pPr marL="342900" indent="-342900" algn="l">
              <a:buFont typeface="Arial" panose="020B0604020202020204" pitchFamily="34" charset="0"/>
              <a:buChar char="•"/>
            </a:pPr>
            <a:r>
              <a:rPr lang="en-GB" sz="2000" dirty="0" smtClean="0">
                <a:solidFill>
                  <a:srgbClr val="AE2573"/>
                </a:solidFill>
                <a:cs typeface="Arial" panose="020B0604020202020204" pitchFamily="34" charset="0"/>
              </a:rPr>
              <a:t>lack </a:t>
            </a:r>
            <a:r>
              <a:rPr lang="en-GB" sz="2000" dirty="0">
                <a:solidFill>
                  <a:srgbClr val="AE2573"/>
                </a:solidFill>
                <a:cs typeface="Arial" panose="020B0604020202020204" pitchFamily="34" charset="0"/>
              </a:rPr>
              <a:t>of action by an </a:t>
            </a:r>
            <a:r>
              <a:rPr lang="en-GB" sz="2000" dirty="0" smtClean="0">
                <a:solidFill>
                  <a:srgbClr val="AE2573"/>
                </a:solidFill>
                <a:cs typeface="Arial" panose="020B0604020202020204" pitchFamily="34" charset="0"/>
              </a:rPr>
              <a:t>agency</a:t>
            </a:r>
          </a:p>
          <a:p>
            <a:pPr marL="342900" indent="-342900" algn="l">
              <a:buFont typeface="Arial" panose="020B0604020202020204" pitchFamily="34" charset="0"/>
              <a:buChar char="•"/>
            </a:pPr>
            <a:endParaRPr lang="en-GB" sz="2000" dirty="0">
              <a:solidFill>
                <a:srgbClr val="AE2573"/>
              </a:solidFill>
              <a:cs typeface="Arial" panose="020B0604020202020204" pitchFamily="34" charset="0"/>
            </a:endParaRPr>
          </a:p>
          <a:p>
            <a:pPr marL="342900" indent="-342900" algn="l">
              <a:buFont typeface="Arial" panose="020B0604020202020204" pitchFamily="34" charset="0"/>
              <a:buChar char="•"/>
            </a:pPr>
            <a:r>
              <a:rPr lang="en-GB" sz="2000" dirty="0" smtClean="0">
                <a:solidFill>
                  <a:srgbClr val="FF0000"/>
                </a:solidFill>
                <a:cs typeface="Arial" panose="020B0604020202020204" pitchFamily="34" charset="0"/>
              </a:rPr>
              <a:t>Seek advice from your manager or your linked Safeguarding Team 0300 123 3917</a:t>
            </a:r>
            <a:endParaRPr lang="en-GB" sz="2000" dirty="0">
              <a:solidFill>
                <a:srgbClr val="FF0000"/>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895640" y="1746041"/>
            <a:ext cx="3573061" cy="3849430"/>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319677" y="28959"/>
            <a:ext cx="1635760" cy="1221740"/>
          </a:xfrm>
          <a:prstGeom prst="rect">
            <a:avLst/>
          </a:prstGeom>
        </p:spPr>
      </p:pic>
    </p:spTree>
    <p:extLst>
      <p:ext uri="{BB962C8B-B14F-4D97-AF65-F5344CB8AC3E}">
        <p14:creationId xmlns:p14="http://schemas.microsoft.com/office/powerpoint/2010/main" val="174376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idx="4294967295"/>
          </p:nvPr>
        </p:nvSpPr>
        <p:spPr>
          <a:xfrm>
            <a:off x="1073887" y="219315"/>
            <a:ext cx="10598453" cy="1143000"/>
          </a:xfrm>
          <a:prstGeom prst="rect">
            <a:avLst/>
          </a:prstGeom>
        </p:spPr>
        <p:txBody>
          <a:bodyPr/>
          <a:lstStyle/>
          <a:p>
            <a:pPr eaLnBrk="1" hangingPunct="1"/>
            <a:r>
              <a:rPr lang="en-GB" dirty="0">
                <a:solidFill>
                  <a:srgbClr val="0070C0"/>
                </a:solidFill>
              </a:rPr>
              <a:t>Information</a:t>
            </a:r>
            <a:r>
              <a:rPr lang="en-GB" sz="4000" dirty="0">
                <a:solidFill>
                  <a:srgbClr val="0070C0"/>
                </a:solidFill>
              </a:rPr>
              <a:t> </a:t>
            </a:r>
            <a:r>
              <a:rPr lang="en-GB" dirty="0">
                <a:solidFill>
                  <a:srgbClr val="0070C0"/>
                </a:solidFill>
              </a:rPr>
              <a:t>Sharing</a:t>
            </a:r>
          </a:p>
        </p:txBody>
      </p:sp>
      <p:sp>
        <p:nvSpPr>
          <p:cNvPr id="25604" name="Rectangle 3"/>
          <p:cNvSpPr>
            <a:spLocks noGrp="1"/>
          </p:cNvSpPr>
          <p:nvPr>
            <p:ph type="body" idx="4294967295"/>
          </p:nvPr>
        </p:nvSpPr>
        <p:spPr>
          <a:xfrm>
            <a:off x="932384" y="1050121"/>
            <a:ext cx="10683513" cy="5170056"/>
          </a:xfrm>
          <a:prstGeom prst="rect">
            <a:avLst/>
          </a:prstGeom>
        </p:spPr>
        <p:txBody>
          <a:bodyPr>
            <a:normAutofit fontScale="32500" lnSpcReduction="20000"/>
          </a:bodyPr>
          <a:lstStyle/>
          <a:p>
            <a:pPr marL="533400" indent="-533400" algn="ctr" eaLnBrk="1" hangingPunct="1">
              <a:lnSpc>
                <a:spcPct val="90000"/>
              </a:lnSpc>
              <a:buFontTx/>
              <a:buNone/>
            </a:pPr>
            <a:endParaRPr lang="en-GB" sz="2000" b="1" u="sng" dirty="0" smtClean="0">
              <a:solidFill>
                <a:schemeClr val="accent3"/>
              </a:solidFill>
            </a:endParaRPr>
          </a:p>
          <a:p>
            <a:pPr marL="533400" indent="-533400" algn="ctr" eaLnBrk="1" hangingPunct="1">
              <a:lnSpc>
                <a:spcPct val="90000"/>
              </a:lnSpc>
              <a:buFontTx/>
              <a:buNone/>
            </a:pPr>
            <a:endParaRPr lang="en-GB" sz="2000" b="1" u="sng" dirty="0">
              <a:solidFill>
                <a:schemeClr val="accent3"/>
              </a:solidFill>
            </a:endParaRPr>
          </a:p>
          <a:p>
            <a:pPr marL="533400" indent="-533400" algn="ctr" eaLnBrk="1" hangingPunct="1">
              <a:lnSpc>
                <a:spcPct val="90000"/>
              </a:lnSpc>
              <a:buFontTx/>
              <a:buNone/>
            </a:pPr>
            <a:r>
              <a:rPr lang="en-GB" sz="6200" b="1" u="sng" dirty="0" smtClean="0">
                <a:solidFill>
                  <a:schemeClr val="accent3"/>
                </a:solidFill>
              </a:rPr>
              <a:t>Seven </a:t>
            </a:r>
            <a:r>
              <a:rPr lang="en-GB" sz="6200" b="1" u="sng" dirty="0">
                <a:solidFill>
                  <a:schemeClr val="accent3"/>
                </a:solidFill>
              </a:rPr>
              <a:t>Golden Rules</a:t>
            </a:r>
          </a:p>
          <a:p>
            <a:pPr marL="533400" indent="-533400" algn="ctr" eaLnBrk="1" hangingPunct="1">
              <a:lnSpc>
                <a:spcPct val="90000"/>
              </a:lnSpc>
              <a:buFontTx/>
              <a:buNone/>
            </a:pPr>
            <a:endParaRPr lang="en-GB" sz="4000" b="1" u="sng" dirty="0">
              <a:solidFill>
                <a:schemeClr val="accent3"/>
              </a:solidFill>
            </a:endParaRPr>
          </a:p>
          <a:p>
            <a:pPr marL="533400" indent="-533400" eaLnBrk="1" hangingPunct="1">
              <a:lnSpc>
                <a:spcPct val="90000"/>
              </a:lnSpc>
              <a:buFont typeface="Wingdings" pitchFamily="2" charset="2"/>
              <a:buAutoNum type="arabicPeriod"/>
            </a:pPr>
            <a:r>
              <a:rPr lang="en-GB" sz="4000" b="1" dirty="0">
                <a:solidFill>
                  <a:schemeClr val="accent3"/>
                </a:solidFill>
              </a:rPr>
              <a:t>Remember that the Data </a:t>
            </a:r>
            <a:r>
              <a:rPr lang="en-GB" sz="4000" b="1" dirty="0" smtClean="0">
                <a:solidFill>
                  <a:schemeClr val="accent3"/>
                </a:solidFill>
              </a:rPr>
              <a:t>Protection Act and GDPR is </a:t>
            </a:r>
            <a:r>
              <a:rPr lang="en-GB" sz="4000" b="1" dirty="0">
                <a:solidFill>
                  <a:schemeClr val="accent3"/>
                </a:solidFill>
              </a:rPr>
              <a:t>not a barrier to sharing </a:t>
            </a:r>
            <a:r>
              <a:rPr lang="en-GB" sz="4000" b="1" dirty="0" smtClean="0">
                <a:solidFill>
                  <a:schemeClr val="accent3"/>
                </a:solidFill>
              </a:rPr>
              <a:t>information but acts as a guidance about how this should be done.</a:t>
            </a:r>
            <a:endParaRPr lang="en-GB" sz="4000" b="1" dirty="0">
              <a:solidFill>
                <a:schemeClr val="accent3"/>
              </a:solidFill>
            </a:endParaRPr>
          </a:p>
          <a:p>
            <a:pPr marL="533400" indent="-533400" eaLnBrk="1" hangingPunct="1">
              <a:lnSpc>
                <a:spcPct val="90000"/>
              </a:lnSpc>
              <a:buFont typeface="Wingdings" pitchFamily="2" charset="2"/>
              <a:buAutoNum type="arabicPeriod"/>
            </a:pPr>
            <a:endParaRPr lang="en-GB" sz="4000" b="1" dirty="0">
              <a:solidFill>
                <a:schemeClr val="accent3"/>
              </a:solidFill>
            </a:endParaRPr>
          </a:p>
          <a:p>
            <a:pPr marL="533400" indent="-533400" eaLnBrk="1" hangingPunct="1">
              <a:lnSpc>
                <a:spcPct val="90000"/>
              </a:lnSpc>
              <a:buFont typeface="Wingdings" pitchFamily="2" charset="2"/>
              <a:buAutoNum type="arabicPeriod"/>
            </a:pPr>
            <a:r>
              <a:rPr lang="en-GB" sz="4000" b="1" dirty="0">
                <a:solidFill>
                  <a:schemeClr val="accent3"/>
                </a:solidFill>
              </a:rPr>
              <a:t>Be open and honest.</a:t>
            </a:r>
          </a:p>
          <a:p>
            <a:pPr marL="533400" indent="-533400" eaLnBrk="1" hangingPunct="1">
              <a:lnSpc>
                <a:spcPct val="90000"/>
              </a:lnSpc>
              <a:buFont typeface="Wingdings" pitchFamily="2" charset="2"/>
              <a:buAutoNum type="arabicPeriod"/>
            </a:pPr>
            <a:endParaRPr lang="en-GB" sz="4000" b="1" dirty="0">
              <a:solidFill>
                <a:schemeClr val="accent3"/>
              </a:solidFill>
            </a:endParaRPr>
          </a:p>
          <a:p>
            <a:pPr marL="533400" indent="-533400" eaLnBrk="1" hangingPunct="1">
              <a:lnSpc>
                <a:spcPct val="90000"/>
              </a:lnSpc>
              <a:buFont typeface="Wingdings" pitchFamily="2" charset="2"/>
              <a:buAutoNum type="arabicPeriod"/>
            </a:pPr>
            <a:r>
              <a:rPr lang="en-GB" sz="4900" b="1" dirty="0">
                <a:solidFill>
                  <a:schemeClr val="accent3"/>
                </a:solidFill>
              </a:rPr>
              <a:t>Seek </a:t>
            </a:r>
            <a:r>
              <a:rPr lang="en-GB" sz="4900" b="1" dirty="0" smtClean="0">
                <a:solidFill>
                  <a:schemeClr val="accent3"/>
                </a:solidFill>
              </a:rPr>
              <a:t>advice – Line Managers and Safeguarding Team </a:t>
            </a:r>
            <a:endParaRPr lang="en-GB" sz="4900" b="1" dirty="0">
              <a:solidFill>
                <a:schemeClr val="accent3"/>
              </a:solidFill>
            </a:endParaRPr>
          </a:p>
          <a:p>
            <a:pPr marL="533400" indent="-533400" eaLnBrk="1" hangingPunct="1">
              <a:lnSpc>
                <a:spcPct val="90000"/>
              </a:lnSpc>
              <a:buFont typeface="Wingdings" pitchFamily="2" charset="2"/>
              <a:buAutoNum type="arabicPeriod"/>
            </a:pPr>
            <a:endParaRPr lang="en-GB" sz="4000" b="1" dirty="0">
              <a:solidFill>
                <a:schemeClr val="accent3"/>
              </a:solidFill>
            </a:endParaRPr>
          </a:p>
          <a:p>
            <a:pPr marL="533400" indent="-533400" eaLnBrk="1" hangingPunct="1">
              <a:lnSpc>
                <a:spcPct val="90000"/>
              </a:lnSpc>
              <a:buFont typeface="Wingdings" pitchFamily="2" charset="2"/>
              <a:buAutoNum type="arabicPeriod"/>
            </a:pPr>
            <a:r>
              <a:rPr lang="en-GB" sz="4000" b="1" dirty="0">
                <a:solidFill>
                  <a:schemeClr val="accent3"/>
                </a:solidFill>
              </a:rPr>
              <a:t>Share with consent where appropriate.</a:t>
            </a:r>
          </a:p>
          <a:p>
            <a:pPr marL="533400" indent="-533400" eaLnBrk="1" hangingPunct="1">
              <a:lnSpc>
                <a:spcPct val="90000"/>
              </a:lnSpc>
              <a:buFont typeface="Wingdings" pitchFamily="2" charset="2"/>
              <a:buAutoNum type="arabicPeriod"/>
            </a:pPr>
            <a:endParaRPr lang="en-GB" sz="4000" b="1" dirty="0">
              <a:solidFill>
                <a:schemeClr val="accent3"/>
              </a:solidFill>
            </a:endParaRPr>
          </a:p>
          <a:p>
            <a:pPr marL="533400" indent="-533400" eaLnBrk="1" hangingPunct="1">
              <a:lnSpc>
                <a:spcPct val="90000"/>
              </a:lnSpc>
              <a:buFont typeface="Wingdings" pitchFamily="2" charset="2"/>
              <a:buAutoNum type="arabicPeriod"/>
            </a:pPr>
            <a:r>
              <a:rPr lang="en-GB" sz="4000" b="1" dirty="0">
                <a:solidFill>
                  <a:schemeClr val="accent3"/>
                </a:solidFill>
              </a:rPr>
              <a:t>Consider safety and wellbeing.</a:t>
            </a:r>
          </a:p>
          <a:p>
            <a:pPr marL="533400" indent="-533400" eaLnBrk="1" hangingPunct="1">
              <a:lnSpc>
                <a:spcPct val="90000"/>
              </a:lnSpc>
              <a:buFont typeface="Wingdings" pitchFamily="2" charset="2"/>
              <a:buAutoNum type="arabicPeriod"/>
            </a:pPr>
            <a:endParaRPr lang="en-GB" sz="4000" b="1" dirty="0">
              <a:solidFill>
                <a:schemeClr val="accent3"/>
              </a:solidFill>
            </a:endParaRPr>
          </a:p>
          <a:p>
            <a:pPr marL="533400" indent="-533400" eaLnBrk="1" hangingPunct="1">
              <a:lnSpc>
                <a:spcPct val="90000"/>
              </a:lnSpc>
              <a:buFont typeface="Wingdings" pitchFamily="2" charset="2"/>
              <a:buAutoNum type="arabicPeriod"/>
            </a:pPr>
            <a:r>
              <a:rPr lang="en-GB" sz="4000" b="1" dirty="0" smtClean="0">
                <a:solidFill>
                  <a:schemeClr val="accent3"/>
                </a:solidFill>
              </a:rPr>
              <a:t>Information shared should be - necessary</a:t>
            </a:r>
            <a:r>
              <a:rPr lang="en-GB" sz="4000" b="1" dirty="0">
                <a:solidFill>
                  <a:schemeClr val="accent3"/>
                </a:solidFill>
              </a:rPr>
              <a:t>, proportionate, relevant, accurate, timely and secure.</a:t>
            </a:r>
          </a:p>
          <a:p>
            <a:pPr marL="533400" indent="-533400" eaLnBrk="1" hangingPunct="1">
              <a:lnSpc>
                <a:spcPct val="90000"/>
              </a:lnSpc>
              <a:buFont typeface="Wingdings" pitchFamily="2" charset="2"/>
              <a:buAutoNum type="arabicPeriod"/>
            </a:pPr>
            <a:endParaRPr lang="en-GB" sz="4000" b="1" dirty="0">
              <a:solidFill>
                <a:schemeClr val="accent3"/>
              </a:solidFill>
            </a:endParaRPr>
          </a:p>
          <a:p>
            <a:pPr marL="533400" indent="-533400" eaLnBrk="1" hangingPunct="1">
              <a:lnSpc>
                <a:spcPct val="90000"/>
              </a:lnSpc>
              <a:buFont typeface="Wingdings" pitchFamily="2" charset="2"/>
              <a:buAutoNum type="arabicPeriod"/>
            </a:pPr>
            <a:r>
              <a:rPr lang="en-GB" sz="4000" b="1" dirty="0" smtClean="0">
                <a:solidFill>
                  <a:schemeClr val="accent3"/>
                </a:solidFill>
              </a:rPr>
              <a:t>Keep a record.</a:t>
            </a:r>
          </a:p>
          <a:p>
            <a:pPr eaLnBrk="1" hangingPunct="1">
              <a:lnSpc>
                <a:spcPct val="90000"/>
              </a:lnSpc>
            </a:pPr>
            <a:endParaRPr lang="en-GB" sz="4000" b="1" dirty="0" smtClean="0">
              <a:solidFill>
                <a:schemeClr val="accent3"/>
              </a:solidFill>
            </a:endParaRPr>
          </a:p>
          <a:p>
            <a:pPr marL="533400" indent="-533400" eaLnBrk="1" hangingPunct="1">
              <a:lnSpc>
                <a:spcPct val="90000"/>
              </a:lnSpc>
              <a:buFont typeface="Wingdings" pitchFamily="2" charset="2"/>
              <a:buAutoNum type="arabicPeriod"/>
            </a:pPr>
            <a:endParaRPr lang="en-GB" sz="2000" b="1" dirty="0" smtClean="0">
              <a:solidFill>
                <a:schemeClr val="accent3"/>
              </a:solidFill>
            </a:endParaRPr>
          </a:p>
          <a:p>
            <a:pPr>
              <a:lnSpc>
                <a:spcPct val="90000"/>
              </a:lnSpc>
            </a:pPr>
            <a:r>
              <a:rPr lang="en-GB" sz="5500" b="1" dirty="0" smtClean="0">
                <a:solidFill>
                  <a:schemeClr val="accent3"/>
                </a:solidFill>
              </a:rPr>
              <a:t>Be clear </a:t>
            </a:r>
            <a:r>
              <a:rPr lang="en-GB" sz="5500" b="1" dirty="0">
                <a:solidFill>
                  <a:schemeClr val="accent3"/>
                </a:solidFill>
              </a:rPr>
              <a:t>regarding the nature of the problem and purpose of sharing </a:t>
            </a:r>
            <a:r>
              <a:rPr lang="en-GB" sz="5500" b="1" dirty="0" smtClean="0">
                <a:solidFill>
                  <a:schemeClr val="accent3"/>
                </a:solidFill>
              </a:rPr>
              <a:t>information, base it on fact</a:t>
            </a:r>
            <a:r>
              <a:rPr lang="en-GB" sz="5500" b="1" dirty="0">
                <a:solidFill>
                  <a:schemeClr val="accent3"/>
                </a:solidFill>
              </a:rPr>
              <a:t>, not </a:t>
            </a:r>
            <a:r>
              <a:rPr lang="en-GB" sz="5500" b="1" dirty="0" smtClean="0">
                <a:solidFill>
                  <a:schemeClr val="accent3"/>
                </a:solidFill>
              </a:rPr>
              <a:t>assumption. Restrict it to sharing with those </a:t>
            </a:r>
            <a:r>
              <a:rPr lang="en-GB" sz="5500" b="1" dirty="0">
                <a:solidFill>
                  <a:schemeClr val="accent3"/>
                </a:solidFill>
              </a:rPr>
              <a:t>with a legitimate need to </a:t>
            </a:r>
            <a:r>
              <a:rPr lang="en-GB" sz="5500" b="1" dirty="0" smtClean="0">
                <a:solidFill>
                  <a:schemeClr val="accent3"/>
                </a:solidFill>
              </a:rPr>
              <a:t>know. </a:t>
            </a:r>
          </a:p>
          <a:p>
            <a:pPr>
              <a:lnSpc>
                <a:spcPct val="90000"/>
              </a:lnSpc>
            </a:pPr>
            <a:endParaRPr lang="en-GB" sz="5500" b="1" dirty="0" smtClean="0">
              <a:solidFill>
                <a:schemeClr val="accent3"/>
              </a:solidFill>
            </a:endParaRPr>
          </a:p>
          <a:p>
            <a:pPr>
              <a:lnSpc>
                <a:spcPct val="90000"/>
              </a:lnSpc>
            </a:pPr>
            <a:r>
              <a:rPr lang="en-GB" sz="5500" b="1" dirty="0" smtClean="0">
                <a:solidFill>
                  <a:schemeClr val="accent3"/>
                </a:solidFill>
              </a:rPr>
              <a:t>Information should be relevant </a:t>
            </a:r>
            <a:r>
              <a:rPr lang="en-GB" sz="5500" b="1" dirty="0">
                <a:solidFill>
                  <a:schemeClr val="accent3"/>
                </a:solidFill>
              </a:rPr>
              <a:t>to specific </a:t>
            </a:r>
            <a:r>
              <a:rPr lang="en-GB" sz="5500" b="1" dirty="0" smtClean="0">
                <a:solidFill>
                  <a:schemeClr val="accent3"/>
                </a:solidFill>
              </a:rPr>
              <a:t>incidents and limit your information to what is needed to support that specific situation at that time. </a:t>
            </a:r>
            <a:endParaRPr lang="en-GB" sz="6200" b="1" dirty="0">
              <a:solidFill>
                <a:schemeClr val="accent3"/>
              </a:solidFill>
            </a:endParaRPr>
          </a:p>
          <a:p>
            <a:pPr eaLnBrk="1" hangingPunct="1">
              <a:lnSpc>
                <a:spcPct val="90000"/>
              </a:lnSpc>
            </a:pPr>
            <a:endParaRPr lang="en-GB" sz="2000" b="1" dirty="0" smtClean="0">
              <a:solidFill>
                <a:schemeClr val="accent3"/>
              </a:solidFill>
            </a:endParaRPr>
          </a:p>
          <a:p>
            <a:pPr marL="533400" indent="-533400" eaLnBrk="1" hangingPunct="1">
              <a:lnSpc>
                <a:spcPct val="90000"/>
              </a:lnSpc>
              <a:buFont typeface="Wingdings" pitchFamily="2" charset="2"/>
              <a:buAutoNum type="arabicPeriod"/>
            </a:pPr>
            <a:endParaRPr lang="en-GB" sz="2000" b="1" dirty="0">
              <a:solidFill>
                <a:schemeClr val="accent3"/>
              </a:solidFill>
            </a:endParaRPr>
          </a:p>
          <a:p>
            <a:pPr marL="533400" indent="-533400" eaLnBrk="1" hangingPunct="1">
              <a:lnSpc>
                <a:spcPct val="90000"/>
              </a:lnSpc>
              <a:buFont typeface="Wingdings" pitchFamily="2" charset="2"/>
              <a:buAutoNum type="arabicPeriod"/>
            </a:pPr>
            <a:endParaRPr lang="en-GB" sz="2000" b="1" dirty="0" smtClean="0">
              <a:solidFill>
                <a:schemeClr val="accent3"/>
              </a:solidFill>
            </a:endParaRPr>
          </a:p>
          <a:p>
            <a:pPr marL="533400" indent="-533400" eaLnBrk="1" hangingPunct="1">
              <a:lnSpc>
                <a:spcPct val="90000"/>
              </a:lnSpc>
              <a:buFont typeface="Wingdings" pitchFamily="2" charset="2"/>
              <a:buAutoNum type="arabicPeriod"/>
            </a:pPr>
            <a:endParaRPr lang="en-GB" sz="2000" b="1" dirty="0" smtClean="0">
              <a:solidFill>
                <a:schemeClr val="accent3"/>
              </a:solidFill>
            </a:endParaRPr>
          </a:p>
          <a:p>
            <a:pPr marL="0" indent="0" eaLnBrk="1" hangingPunct="1">
              <a:lnSpc>
                <a:spcPct val="90000"/>
              </a:lnSpc>
              <a:buNone/>
            </a:pPr>
            <a:endParaRPr lang="en-GB" sz="1800" b="1" dirty="0">
              <a:solidFill>
                <a:schemeClr val="accent2"/>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94065" y="270326"/>
            <a:ext cx="1024269" cy="931153"/>
          </a:xfrm>
          <a:prstGeom prst="rect">
            <a:avLst/>
          </a:prstGeom>
        </p:spPr>
      </p:pic>
    </p:spTree>
    <p:extLst>
      <p:ext uri="{BB962C8B-B14F-4D97-AF65-F5344CB8AC3E}">
        <p14:creationId xmlns:p14="http://schemas.microsoft.com/office/powerpoint/2010/main" val="585082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idx="4294967295"/>
          </p:nvPr>
        </p:nvSpPr>
        <p:spPr>
          <a:xfrm>
            <a:off x="1073887" y="219315"/>
            <a:ext cx="10598453" cy="706374"/>
          </a:xfrm>
          <a:prstGeom prst="rect">
            <a:avLst/>
          </a:prstGeom>
        </p:spPr>
        <p:txBody>
          <a:bodyPr/>
          <a:lstStyle/>
          <a:p>
            <a:pPr eaLnBrk="1" hangingPunct="1"/>
            <a:r>
              <a:rPr lang="en-GB" dirty="0" smtClean="0">
                <a:solidFill>
                  <a:srgbClr val="0070C0"/>
                </a:solidFill>
              </a:rPr>
              <a:t>Solent Social Care Referral Flowchart 2020</a:t>
            </a:r>
            <a:endParaRPr lang="en-GB" dirty="0">
              <a:solidFill>
                <a:srgbClr val="0070C0"/>
              </a:solidFill>
            </a:endParaRPr>
          </a:p>
        </p:txBody>
      </p:sp>
      <p:sp>
        <p:nvSpPr>
          <p:cNvPr id="25604" name="Rectangle 3"/>
          <p:cNvSpPr>
            <a:spLocks noGrp="1"/>
          </p:cNvSpPr>
          <p:nvPr>
            <p:ph type="body" idx="4294967295"/>
          </p:nvPr>
        </p:nvSpPr>
        <p:spPr>
          <a:xfrm>
            <a:off x="1332089" y="1016255"/>
            <a:ext cx="9776178" cy="4865256"/>
          </a:xfrm>
          <a:prstGeom prst="rect">
            <a:avLst/>
          </a:prstGeom>
        </p:spPr>
        <p:txBody>
          <a:bodyPr>
            <a:normAutofit/>
          </a:bodyPr>
          <a:lstStyle/>
          <a:p>
            <a:pPr marL="533400" indent="-533400" algn="ctr" eaLnBrk="1" hangingPunct="1">
              <a:lnSpc>
                <a:spcPct val="90000"/>
              </a:lnSpc>
              <a:buFontTx/>
              <a:buNone/>
            </a:pPr>
            <a:endParaRPr lang="en-GB" sz="2000" b="1" u="sng" dirty="0" smtClean="0">
              <a:solidFill>
                <a:schemeClr val="accent3"/>
              </a:solidFill>
            </a:endParaRPr>
          </a:p>
          <a:p>
            <a:pPr marL="533400" indent="-533400" algn="ctr" eaLnBrk="1" hangingPunct="1">
              <a:lnSpc>
                <a:spcPct val="90000"/>
              </a:lnSpc>
              <a:buFontTx/>
              <a:buNone/>
            </a:pPr>
            <a:endParaRPr lang="en-GB" sz="2000" b="1" u="sng" dirty="0">
              <a:solidFill>
                <a:schemeClr val="accent3"/>
              </a:solidFill>
            </a:endParaRPr>
          </a:p>
          <a:p>
            <a:pPr marL="533400" indent="-533400" eaLnBrk="1" hangingPunct="1">
              <a:lnSpc>
                <a:spcPct val="90000"/>
              </a:lnSpc>
              <a:buFont typeface="Wingdings" pitchFamily="2" charset="2"/>
              <a:buAutoNum type="arabicPeriod"/>
            </a:pPr>
            <a:endParaRPr lang="en-GB" sz="2000" b="1" dirty="0">
              <a:solidFill>
                <a:schemeClr val="accent3"/>
              </a:solidFill>
            </a:endParaRPr>
          </a:p>
          <a:p>
            <a:pPr marL="533400" indent="-533400" eaLnBrk="1" hangingPunct="1">
              <a:lnSpc>
                <a:spcPct val="90000"/>
              </a:lnSpc>
              <a:buFont typeface="Wingdings" pitchFamily="2" charset="2"/>
              <a:buAutoNum type="arabicPeriod"/>
            </a:pPr>
            <a:endParaRPr lang="en-GB" sz="2000" b="1" dirty="0" smtClean="0">
              <a:solidFill>
                <a:schemeClr val="accent3"/>
              </a:solidFill>
            </a:endParaRPr>
          </a:p>
          <a:p>
            <a:pPr eaLnBrk="1" hangingPunct="1">
              <a:lnSpc>
                <a:spcPct val="90000"/>
              </a:lnSpc>
            </a:pPr>
            <a:endParaRPr lang="en-GB" sz="2000" b="1" dirty="0" smtClean="0">
              <a:solidFill>
                <a:schemeClr val="accent3"/>
              </a:solidFill>
            </a:endParaRPr>
          </a:p>
          <a:p>
            <a:pPr marL="533400" indent="-533400" eaLnBrk="1" hangingPunct="1">
              <a:lnSpc>
                <a:spcPct val="90000"/>
              </a:lnSpc>
            </a:pPr>
            <a:endParaRPr lang="en-GB" sz="1800" b="1" dirty="0">
              <a:solidFill>
                <a:schemeClr val="accent2"/>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94065" y="270326"/>
            <a:ext cx="1024269" cy="931153"/>
          </a:xfrm>
          <a:prstGeom prst="rect">
            <a:avLst/>
          </a:prstGeom>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605657" cy="708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951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233" y="1284697"/>
            <a:ext cx="10997875" cy="2486835"/>
          </a:xfrm>
          <a:prstGeom prst="rect">
            <a:avLst/>
          </a:prstGeom>
          <a:noFill/>
        </p:spPr>
        <p:txBody>
          <a:bodyPr wrap="square" tIns="0" bIns="0" rtlCol="0">
            <a:spAutoFit/>
          </a:bodyPr>
          <a:lstStyle/>
          <a:p>
            <a:pPr>
              <a:spcBef>
                <a:spcPct val="20000"/>
              </a:spcBef>
            </a:pPr>
            <a:r>
              <a:rPr lang="en-GB" sz="4400" dirty="0" smtClean="0">
                <a:solidFill>
                  <a:srgbClr val="0070C0"/>
                </a:solidFill>
                <a:latin typeface="Arial" panose="020B0604020202020204" pitchFamily="34" charset="0"/>
                <a:cs typeface="Arial" panose="020B0604020202020204" pitchFamily="34" charset="0"/>
              </a:rPr>
              <a:t>What is safeguarding? </a:t>
            </a:r>
            <a:endParaRPr lang="en-GB" sz="3200" dirty="0" smtClean="0">
              <a:solidFill>
                <a:srgbClr val="0070C0"/>
              </a:solidFill>
              <a:latin typeface="Arial" panose="020B0604020202020204" pitchFamily="34" charset="0"/>
              <a:cs typeface="Arial" panose="020B0604020202020204" pitchFamily="34" charset="0"/>
            </a:endParaRPr>
          </a:p>
          <a:p>
            <a:pPr>
              <a:defRPr/>
            </a:pPr>
            <a:endParaRPr lang="en-GB" sz="2400" dirty="0" smtClean="0">
              <a:solidFill>
                <a:srgbClr val="009999"/>
              </a:solidFill>
            </a:endParaRPr>
          </a:p>
          <a:p>
            <a:pPr>
              <a:defRPr/>
            </a:pPr>
            <a:r>
              <a:rPr lang="en-GB" sz="2400" dirty="0" smtClean="0"/>
              <a:t>“…means </a:t>
            </a:r>
            <a:r>
              <a:rPr lang="en-GB" sz="2400" dirty="0"/>
              <a:t>protecting a person’s right to live in safety, free from abuse and neglect.”</a:t>
            </a:r>
          </a:p>
          <a:p>
            <a:pPr algn="r">
              <a:defRPr/>
            </a:pPr>
            <a:r>
              <a:rPr lang="en-GB" sz="2000" dirty="0"/>
              <a:t>Department of Health (</a:t>
            </a:r>
            <a:r>
              <a:rPr lang="en-GB" sz="2000" dirty="0" smtClean="0"/>
              <a:t>2017)</a:t>
            </a:r>
            <a:endParaRPr lang="en-GB" sz="2000" dirty="0"/>
          </a:p>
          <a:p>
            <a:pPr>
              <a:lnSpc>
                <a:spcPct val="80000"/>
              </a:lnSpc>
            </a:pPr>
            <a:endParaRPr lang="en-GB" altLang="en-US" sz="2700" dirty="0" smtClean="0">
              <a:solidFill>
                <a:srgbClr val="FF0066"/>
              </a:solidFill>
              <a:latin typeface="Arial" panose="020B0604020202020204" pitchFamily="34" charset="0"/>
              <a:cs typeface="Arial" panose="020B0604020202020204" pitchFamily="34" charset="0"/>
            </a:endParaRPr>
          </a:p>
        </p:txBody>
      </p:sp>
      <p:sp>
        <p:nvSpPr>
          <p:cNvPr id="14" name="Rectangle 13"/>
          <p:cNvSpPr/>
          <p:nvPr/>
        </p:nvSpPr>
        <p:spPr>
          <a:xfrm>
            <a:off x="727233" y="942948"/>
            <a:ext cx="10865072" cy="1006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27233" y="3799297"/>
            <a:ext cx="10997875" cy="3016210"/>
          </a:xfrm>
          <a:prstGeom prst="rect">
            <a:avLst/>
          </a:prstGeom>
          <a:noFill/>
        </p:spPr>
        <p:txBody>
          <a:bodyPr wrap="square" tIns="0" bIns="0" rtlCol="0">
            <a:spAutoFit/>
          </a:bodyPr>
          <a:lstStyle/>
          <a:p>
            <a:pPr>
              <a:defRPr/>
            </a:pPr>
            <a:r>
              <a:rPr lang="en-GB" sz="2400" dirty="0" smtClean="0">
                <a:solidFill>
                  <a:srgbClr val="009999"/>
                </a:solidFill>
              </a:rPr>
              <a:t>“Safeguarding means protecting people’s health, wellbeing and human rights, and enabling them to live free from harm, abuse and neglect. Its fundamental to high quality health and social care” </a:t>
            </a:r>
          </a:p>
          <a:p>
            <a:pPr>
              <a:defRPr/>
            </a:pPr>
            <a:r>
              <a:rPr lang="en-GB" sz="2400" dirty="0">
                <a:solidFill>
                  <a:srgbClr val="009999"/>
                </a:solidFill>
              </a:rPr>
              <a:t> </a:t>
            </a:r>
            <a:r>
              <a:rPr lang="en-GB" sz="2400" dirty="0" smtClean="0">
                <a:solidFill>
                  <a:srgbClr val="009999"/>
                </a:solidFill>
              </a:rPr>
              <a:t>                                                                 </a:t>
            </a:r>
            <a:r>
              <a:rPr lang="en-GB" sz="2000" dirty="0" smtClean="0">
                <a:solidFill>
                  <a:srgbClr val="009999"/>
                </a:solidFill>
              </a:rPr>
              <a:t>Care Quality Commission, online 2019</a:t>
            </a:r>
          </a:p>
          <a:p>
            <a:pPr>
              <a:defRPr/>
            </a:pPr>
            <a:endParaRPr lang="en-GB" sz="2000" dirty="0">
              <a:solidFill>
                <a:srgbClr val="009999"/>
              </a:solidFill>
            </a:endParaRPr>
          </a:p>
          <a:p>
            <a:pPr>
              <a:defRPr/>
            </a:pPr>
            <a:r>
              <a:rPr lang="en-GB" sz="2000" dirty="0">
                <a:solidFill>
                  <a:srgbClr val="009999"/>
                </a:solidFill>
              </a:rPr>
              <a:t>Safeguarding adults is a fundamental part of patient safety and wellbeing and the outcomes expected of the NHS. Safeguarding adults and Children is also integral to complying with legislation, regulations and delivering cost effective care. </a:t>
            </a:r>
          </a:p>
          <a:p>
            <a:pPr>
              <a:defRPr/>
            </a:pPr>
            <a:endParaRPr lang="en-GB" sz="2000" dirty="0" smtClean="0">
              <a:solidFill>
                <a:srgbClr val="009999"/>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653822" y="62955"/>
            <a:ext cx="1360377" cy="1221740"/>
          </a:xfrm>
          <a:prstGeom prst="rect">
            <a:avLst/>
          </a:prstGeom>
        </p:spPr>
      </p:pic>
    </p:spTree>
    <p:extLst>
      <p:ext uri="{BB962C8B-B14F-4D97-AF65-F5344CB8AC3E}">
        <p14:creationId xmlns:p14="http://schemas.microsoft.com/office/powerpoint/2010/main" val="265676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891822" y="1174044"/>
            <a:ext cx="10227734" cy="4952126"/>
          </a:xfrm>
        </p:spPr>
        <p:txBody>
          <a:bodyPr>
            <a:normAutofit lnSpcReduction="10000"/>
          </a:bodyPr>
          <a:lstStyle/>
          <a:p>
            <a:r>
              <a:rPr lang="en-GB" dirty="0" smtClean="0"/>
              <a:t>Please be aware that the Solent referral pathway on previous slide is usually a live document on </a:t>
            </a:r>
          </a:p>
          <a:p>
            <a:r>
              <a:rPr lang="en-GB" dirty="0" smtClean="0"/>
              <a:t>Solent staff intranet that as volunteers you are unlikely to have access to. </a:t>
            </a:r>
          </a:p>
          <a:p>
            <a:endParaRPr lang="en-GB" dirty="0"/>
          </a:p>
          <a:p>
            <a:r>
              <a:rPr lang="en-GB" dirty="0" smtClean="0"/>
              <a:t>The slide however provides the children and adult social care contact phone numbers for making referrals as required, along with email address. </a:t>
            </a:r>
          </a:p>
          <a:p>
            <a:endParaRPr lang="en-GB" dirty="0"/>
          </a:p>
          <a:p>
            <a:r>
              <a:rPr lang="en-GB" dirty="0" smtClean="0"/>
              <a:t>To access the referral forms to make a referral you can telephone social care who will send you the link to the form or you can directly access the council websites </a:t>
            </a:r>
          </a:p>
          <a:p>
            <a:r>
              <a:rPr lang="en-GB" dirty="0" smtClean="0">
                <a:solidFill>
                  <a:schemeClr val="tx1"/>
                </a:solidFill>
              </a:rPr>
              <a:t>Southampton:</a:t>
            </a:r>
            <a:endParaRPr lang="en-GB" dirty="0">
              <a:solidFill>
                <a:schemeClr val="tx1"/>
              </a:solidFill>
            </a:endParaRPr>
          </a:p>
          <a:p>
            <a:r>
              <a:rPr lang="en-GB" dirty="0">
                <a:hlinkClick r:id="rId2"/>
              </a:rPr>
              <a:t>https://</a:t>
            </a:r>
            <a:r>
              <a:rPr lang="en-GB" dirty="0" smtClean="0">
                <a:hlinkClick r:id="rId2"/>
              </a:rPr>
              <a:t>www.southampton.gov.uk/health-social-care/children/child-social-care/child-protection</a:t>
            </a:r>
            <a:endParaRPr lang="en-GB" dirty="0" smtClean="0"/>
          </a:p>
          <a:p>
            <a:endParaRPr lang="en-GB" dirty="0"/>
          </a:p>
          <a:p>
            <a:r>
              <a:rPr lang="en-GB" dirty="0" smtClean="0">
                <a:solidFill>
                  <a:schemeClr val="tx1"/>
                </a:solidFill>
              </a:rPr>
              <a:t>Portsmouth</a:t>
            </a:r>
          </a:p>
          <a:p>
            <a:r>
              <a:rPr lang="en-GB" dirty="0">
                <a:hlinkClick r:id="rId3"/>
              </a:rPr>
              <a:t>https://www.portsmouthscp.org.uk/worried-about-a-child-suffering-from-harm</a:t>
            </a:r>
            <a:r>
              <a:rPr lang="en-GB" dirty="0" smtClean="0">
                <a:hlinkClick r:id="rId3"/>
              </a:rPr>
              <a:t>/</a:t>
            </a:r>
            <a:endParaRPr lang="en-GB" dirty="0" smtClean="0"/>
          </a:p>
          <a:p>
            <a:endParaRPr lang="en-GB" dirty="0"/>
          </a:p>
          <a:p>
            <a:r>
              <a:rPr lang="en-GB" dirty="0" smtClean="0">
                <a:solidFill>
                  <a:schemeClr val="tx1"/>
                </a:solidFill>
              </a:rPr>
              <a:t>Hampshire</a:t>
            </a:r>
          </a:p>
          <a:p>
            <a:r>
              <a:rPr lang="en-GB" dirty="0">
                <a:hlinkClick r:id="rId4"/>
              </a:rPr>
              <a:t>https://</a:t>
            </a:r>
            <a:r>
              <a:rPr lang="en-GB" dirty="0" smtClean="0">
                <a:hlinkClick r:id="rId4"/>
              </a:rPr>
              <a:t>www.hants.gov.uk/socialcareandhealth/childrenandfamilies/safeguardingchildren/socialcareteams</a:t>
            </a:r>
            <a:endParaRPr lang="en-GB" dirty="0" smtClean="0"/>
          </a:p>
          <a:p>
            <a:endParaRPr lang="en-GB" dirty="0"/>
          </a:p>
        </p:txBody>
      </p:sp>
      <p:sp>
        <p:nvSpPr>
          <p:cNvPr id="2" name="Date Placeholder 1"/>
          <p:cNvSpPr>
            <a:spLocks noGrp="1"/>
          </p:cNvSpPr>
          <p:nvPr>
            <p:ph type="dt" sz="half" idx="10"/>
          </p:nvPr>
        </p:nvSpPr>
        <p:spPr>
          <a:prstGeom prst="rect">
            <a:avLst/>
          </a:prstGeom>
        </p:spPr>
        <p:txBody>
          <a:bodyPr/>
          <a:lstStyle/>
          <a:p>
            <a:fld id="{C5515293-5180-4371-98D8-B3B7B2C23EB4}" type="datetime1">
              <a:rPr lang="en-US" smtClean="0"/>
              <a:t>4/1/2020</a:t>
            </a:fld>
            <a:endParaRPr lang="en-US"/>
          </a:p>
        </p:txBody>
      </p:sp>
      <p:sp>
        <p:nvSpPr>
          <p:cNvPr id="3" name="Slide Number Placeholder 2"/>
          <p:cNvSpPr>
            <a:spLocks noGrp="1"/>
          </p:cNvSpPr>
          <p:nvPr>
            <p:ph type="sldNum" sz="quarter" idx="12"/>
          </p:nvPr>
        </p:nvSpPr>
        <p:spPr/>
        <p:txBody>
          <a:bodyPr/>
          <a:lstStyle/>
          <a:p>
            <a:fld id="{7268C593-4852-F54D-B7BA-41599AF73C04}" type="slidenum">
              <a:rPr lang="en-US" smtClean="0"/>
              <a:t>30</a:t>
            </a:fld>
            <a:endParaRPr lang="en-US"/>
          </a:p>
        </p:txBody>
      </p:sp>
    </p:spTree>
    <p:extLst>
      <p:ext uri="{BB962C8B-B14F-4D97-AF65-F5344CB8AC3E}">
        <p14:creationId xmlns:p14="http://schemas.microsoft.com/office/powerpoint/2010/main" val="95726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7233" y="6335581"/>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N:\OD, Participation &amp; Communications\Communications\Printed Materials\Photographs\Family_sized.jpg"/>
          <p:cNvPicPr>
            <a:picLocks noChangeAspect="1" noChangeArrowheads="1"/>
          </p:cNvPicPr>
          <p:nvPr/>
        </p:nvPicPr>
        <p:blipFill rotWithShape="1">
          <a:blip r:embed="rId3">
            <a:extLst>
              <a:ext uri="{28A0092B-C50C-407E-A947-70E740481C1C}">
                <a14:useLocalDpi xmlns:a14="http://schemas.microsoft.com/office/drawing/2010/main" val="0"/>
              </a:ext>
            </a:extLst>
          </a:blip>
          <a:srcRect b="5139"/>
          <a:stretch/>
        </p:blipFill>
        <p:spPr bwMode="auto">
          <a:xfrm>
            <a:off x="708599" y="1042841"/>
            <a:ext cx="10897884" cy="5169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82076" y="4238489"/>
            <a:ext cx="3092677" cy="1569660"/>
          </a:xfrm>
          <a:prstGeom prst="rect">
            <a:avLst/>
          </a:prstGeom>
        </p:spPr>
        <p:txBody>
          <a:bodyPr wrap="square">
            <a:spAutoFit/>
          </a:bodyPr>
          <a:lstStyle/>
          <a:p>
            <a:r>
              <a:rPr lang="en-US" sz="4800" b="1" dirty="0" smtClean="0">
                <a:solidFill>
                  <a:schemeClr val="tx2"/>
                </a:solidFill>
              </a:rPr>
              <a:t>Think Family </a:t>
            </a:r>
            <a:endParaRPr lang="en-US" sz="4800" b="1" dirty="0">
              <a:solidFill>
                <a:schemeClr val="tx2"/>
              </a:solidFill>
            </a:endParaRPr>
          </a:p>
        </p:txBody>
      </p:sp>
      <p:sp>
        <p:nvSpPr>
          <p:cNvPr id="12" name="TextBox 11"/>
          <p:cNvSpPr txBox="1"/>
          <p:nvPr/>
        </p:nvSpPr>
        <p:spPr>
          <a:xfrm>
            <a:off x="586491" y="414414"/>
            <a:ext cx="5764416" cy="492443"/>
          </a:xfrm>
          <a:prstGeom prst="rect">
            <a:avLst/>
          </a:prstGeom>
          <a:noFill/>
        </p:spPr>
        <p:txBody>
          <a:bodyPr wrap="square" tIns="0" bIns="0" rtlCol="0">
            <a:spAutoFit/>
          </a:bodyPr>
          <a:lstStyle/>
          <a:p>
            <a:r>
              <a:rPr lang="en-GB" sz="3200" b="1" dirty="0" smtClean="0">
                <a:solidFill>
                  <a:schemeClr val="tx2"/>
                </a:solidFill>
                <a:latin typeface="Arial"/>
                <a:cs typeface="Arial"/>
              </a:rPr>
              <a:t>Remember</a:t>
            </a:r>
            <a:r>
              <a:rPr lang="en-GB" sz="1200" dirty="0" smtClean="0">
                <a:solidFill>
                  <a:schemeClr val="tx2"/>
                </a:solidFill>
                <a:latin typeface="Arial"/>
                <a:cs typeface="Arial"/>
              </a:rPr>
              <a:t> </a:t>
            </a:r>
            <a:endParaRPr lang="en-GB" sz="1200" dirty="0">
              <a:solidFill>
                <a:schemeClr val="tx2"/>
              </a:solidFill>
              <a:latin typeface="Arial"/>
              <a:cs typeface="Arial"/>
            </a:endParaRPr>
          </a:p>
        </p:txBody>
      </p:sp>
      <p:sp>
        <p:nvSpPr>
          <p:cNvPr id="13" name="Rectangle 12"/>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1025963" y="119757"/>
            <a:ext cx="995376" cy="1071090"/>
          </a:xfrm>
          <a:prstGeom prst="rect">
            <a:avLst/>
          </a:prstGeom>
        </p:spPr>
      </p:pic>
    </p:spTree>
    <p:extLst>
      <p:ext uri="{BB962C8B-B14F-4D97-AF65-F5344CB8AC3E}">
        <p14:creationId xmlns:p14="http://schemas.microsoft.com/office/powerpoint/2010/main" val="188120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6298" y="1284698"/>
            <a:ext cx="10646010" cy="4481227"/>
          </a:xfrm>
          <a:prstGeom prst="rect">
            <a:avLst/>
          </a:prstGeom>
          <a:noFill/>
        </p:spPr>
        <p:txBody>
          <a:bodyPr wrap="square" tIns="0" bIns="0" rtlCol="0">
            <a:spAutoFit/>
          </a:bodyPr>
          <a:lstStyle/>
          <a:p>
            <a:pPr>
              <a:lnSpc>
                <a:spcPct val="80000"/>
              </a:lnSpc>
            </a:pPr>
            <a:r>
              <a:rPr lang="en-GB" sz="4000" b="1" kern="100" dirty="0" smtClean="0">
                <a:solidFill>
                  <a:schemeClr val="accent3"/>
                </a:solidFill>
                <a:latin typeface="Arial"/>
                <a:cs typeface="Arial"/>
              </a:rPr>
              <a:t>Think Family / Family Approach </a:t>
            </a:r>
          </a:p>
          <a:p>
            <a:pPr>
              <a:lnSpc>
                <a:spcPct val="80000"/>
              </a:lnSpc>
            </a:pPr>
            <a:endParaRPr lang="en-GB" altLang="en-US" sz="4000" b="1" kern="100" dirty="0">
              <a:solidFill>
                <a:schemeClr val="accent3"/>
              </a:solidFill>
              <a:latin typeface="Arial"/>
              <a:cs typeface="Arial"/>
            </a:endParaRPr>
          </a:p>
          <a:p>
            <a:pPr>
              <a:lnSpc>
                <a:spcPct val="80000"/>
              </a:lnSpc>
            </a:pPr>
            <a:r>
              <a:rPr lang="en-GB" altLang="en-US" sz="2400" dirty="0" smtClean="0">
                <a:solidFill>
                  <a:prstClr val="black"/>
                </a:solidFill>
                <a:latin typeface="Arial" panose="020B0604020202020204" pitchFamily="34" charset="0"/>
                <a:cs typeface="Arial" panose="020B0604020202020204" pitchFamily="34" charset="0"/>
              </a:rPr>
              <a:t>The </a:t>
            </a:r>
            <a:r>
              <a:rPr lang="en-GB" altLang="en-US" sz="2400" dirty="0">
                <a:solidFill>
                  <a:prstClr val="black"/>
                </a:solidFill>
                <a:latin typeface="Arial" panose="020B0604020202020204" pitchFamily="34" charset="0"/>
                <a:cs typeface="Arial" panose="020B0604020202020204" pitchFamily="34" charset="0"/>
              </a:rPr>
              <a:t>‘Think Family’ </a:t>
            </a:r>
            <a:r>
              <a:rPr lang="en-GB" altLang="en-US" sz="2400" dirty="0" smtClean="0">
                <a:solidFill>
                  <a:prstClr val="black"/>
                </a:solidFill>
                <a:latin typeface="Arial" panose="020B0604020202020204" pitchFamily="34" charset="0"/>
                <a:cs typeface="Arial" panose="020B0604020202020204" pitchFamily="34" charset="0"/>
              </a:rPr>
              <a:t>approach </a:t>
            </a:r>
            <a:r>
              <a:rPr lang="en-GB" altLang="en-US" sz="2400" dirty="0">
                <a:solidFill>
                  <a:prstClr val="black"/>
                </a:solidFill>
                <a:latin typeface="Arial" panose="020B0604020202020204" pitchFamily="34" charset="0"/>
                <a:cs typeface="Arial" panose="020B0604020202020204" pitchFamily="34" charset="0"/>
              </a:rPr>
              <a:t>promotes co-ordinated thinking and delivery of services to safeguard children, young people, adults and their families/carers</a:t>
            </a:r>
            <a:endParaRPr lang="en-GB" sz="2400" b="1" kern="100" dirty="0">
              <a:solidFill>
                <a:schemeClr val="accent2"/>
              </a:solidFill>
              <a:latin typeface="Arial" panose="020B0604020202020204" pitchFamily="34" charset="0"/>
              <a:cs typeface="Arial" panose="020B0604020202020204" pitchFamily="34" charset="0"/>
            </a:endParaRPr>
          </a:p>
          <a:p>
            <a:pPr>
              <a:lnSpc>
                <a:spcPct val="80000"/>
              </a:lnSpc>
            </a:pPr>
            <a:endParaRPr lang="en-GB" sz="3200" b="1" kern="100" dirty="0" smtClean="0">
              <a:solidFill>
                <a:schemeClr val="accent2"/>
              </a:solidFill>
              <a:latin typeface="Arial" panose="020B0604020202020204" pitchFamily="34" charset="0"/>
              <a:cs typeface="Arial" panose="020B0604020202020204" pitchFamily="34" charset="0"/>
            </a:endParaRPr>
          </a:p>
          <a:p>
            <a:pPr>
              <a:lnSpc>
                <a:spcPct val="80000"/>
              </a:lnSpc>
            </a:pPr>
            <a:r>
              <a:rPr lang="en-GB" altLang="en-US" sz="2400" dirty="0" smtClean="0">
                <a:solidFill>
                  <a:srgbClr val="FF0066"/>
                </a:solidFill>
                <a:latin typeface="Arial" panose="020B0604020202020204" pitchFamily="34" charset="0"/>
                <a:cs typeface="Arial" panose="020B0604020202020204" pitchFamily="34" charset="0"/>
              </a:rPr>
              <a:t>Remember: </a:t>
            </a:r>
            <a:r>
              <a:rPr lang="en-GB" altLang="en-US" sz="2400" dirty="0" smtClean="0">
                <a:solidFill>
                  <a:prstClr val="black"/>
                </a:solidFill>
                <a:latin typeface="Arial" panose="020B0604020202020204" pitchFamily="34" charset="0"/>
                <a:cs typeface="Arial" panose="020B0604020202020204" pitchFamily="34" charset="0"/>
              </a:rPr>
              <a:t>Neither </a:t>
            </a:r>
            <a:r>
              <a:rPr lang="en-GB" altLang="en-US" sz="2400" dirty="0">
                <a:solidFill>
                  <a:prstClr val="black"/>
                </a:solidFill>
                <a:latin typeface="Arial" panose="020B0604020202020204" pitchFamily="34" charset="0"/>
                <a:cs typeface="Arial" panose="020B0604020202020204" pitchFamily="34" charset="0"/>
              </a:rPr>
              <a:t>children, young people nor adults exist or </a:t>
            </a:r>
            <a:r>
              <a:rPr lang="en-GB" altLang="en-US" sz="2400" dirty="0" smtClean="0">
                <a:solidFill>
                  <a:prstClr val="black"/>
                </a:solidFill>
                <a:latin typeface="Arial" panose="020B0604020202020204" pitchFamily="34" charset="0"/>
                <a:cs typeface="Arial" panose="020B0604020202020204" pitchFamily="34" charset="0"/>
              </a:rPr>
              <a:t>live </a:t>
            </a:r>
            <a:r>
              <a:rPr lang="en-GB" altLang="en-US" sz="2400" dirty="0">
                <a:solidFill>
                  <a:prstClr val="black"/>
                </a:solidFill>
                <a:latin typeface="Arial" panose="020B0604020202020204" pitchFamily="34" charset="0"/>
                <a:cs typeface="Arial" panose="020B0604020202020204" pitchFamily="34" charset="0"/>
              </a:rPr>
              <a:t>in </a:t>
            </a:r>
            <a:r>
              <a:rPr lang="en-GB" altLang="en-US" sz="2400" dirty="0" smtClean="0">
                <a:solidFill>
                  <a:prstClr val="black"/>
                </a:solidFill>
                <a:latin typeface="Arial" panose="020B0604020202020204" pitchFamily="34" charset="0"/>
                <a:cs typeface="Arial" panose="020B0604020202020204" pitchFamily="34" charset="0"/>
              </a:rPr>
              <a:t>isolation.</a:t>
            </a:r>
            <a:endParaRPr lang="en-GB" altLang="en-US" sz="2400" dirty="0">
              <a:solidFill>
                <a:prstClr val="black"/>
              </a:solidFill>
              <a:latin typeface="Arial" panose="020B0604020202020204" pitchFamily="34" charset="0"/>
              <a:cs typeface="Arial" panose="020B0604020202020204" pitchFamily="34" charset="0"/>
            </a:endParaRPr>
          </a:p>
          <a:p>
            <a:pPr>
              <a:lnSpc>
                <a:spcPct val="80000"/>
              </a:lnSpc>
            </a:pPr>
            <a:endParaRPr lang="en-GB" b="1" kern="100" dirty="0">
              <a:solidFill>
                <a:schemeClr val="accent6"/>
              </a:solidFill>
              <a:latin typeface="Arial"/>
              <a:cs typeface="Arial"/>
            </a:endParaRPr>
          </a:p>
          <a:p>
            <a:pPr>
              <a:lnSpc>
                <a:spcPct val="80000"/>
              </a:lnSpc>
            </a:pPr>
            <a:r>
              <a:rPr lang="en-GB" sz="2400" dirty="0" smtClean="0"/>
              <a:t>Even </a:t>
            </a:r>
            <a:r>
              <a:rPr lang="en-GB" sz="2400" dirty="0"/>
              <a:t>in these challenging times it is crucial that we consider not just our patient but also those that they come into contact/ live with. Where appropriate ask about family members , who lives at the home, are there children? Are there vulnerable adults are there people with care needs or learning differences</a:t>
            </a:r>
            <a:r>
              <a:rPr lang="en-GB" dirty="0"/>
              <a:t>. </a:t>
            </a:r>
          </a:p>
          <a:p>
            <a:pPr>
              <a:lnSpc>
                <a:spcPct val="80000"/>
              </a:lnSpc>
            </a:pPr>
            <a:r>
              <a:rPr lang="en-GB" b="1" kern="100" dirty="0" smtClean="0">
                <a:solidFill>
                  <a:schemeClr val="accent6"/>
                </a:solidFill>
                <a:latin typeface="Arial"/>
                <a:cs typeface="Arial"/>
              </a:rPr>
              <a:t> </a:t>
            </a:r>
            <a:endParaRPr lang="en-GB" b="1" kern="100" dirty="0">
              <a:solidFill>
                <a:schemeClr val="accent6"/>
              </a:solidFill>
              <a:latin typeface="Arial"/>
              <a:cs typeface="Arial"/>
            </a:endParaRPr>
          </a:p>
        </p:txBody>
      </p:sp>
      <p:sp>
        <p:nvSpPr>
          <p:cNvPr id="9" name="Rectangle 8"/>
          <p:cNvSpPr/>
          <p:nvPr/>
        </p:nvSpPr>
        <p:spPr>
          <a:xfrm>
            <a:off x="727233" y="6335581"/>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p:cNvSpPr txBox="1">
            <a:spLocks/>
          </p:cNvSpPr>
          <p:nvPr/>
        </p:nvSpPr>
        <p:spPr>
          <a:xfrm>
            <a:off x="416513" y="2040667"/>
            <a:ext cx="5374056" cy="4119880"/>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endParaRPr lang="en-GB" sz="2400" dirty="0" smtClean="0">
              <a:solidFill>
                <a:schemeClr val="accent2"/>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716" y="5192889"/>
            <a:ext cx="2309284" cy="11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0451842" y="195898"/>
            <a:ext cx="1635760" cy="1221740"/>
          </a:xfrm>
          <a:prstGeom prst="rect">
            <a:avLst/>
          </a:prstGeom>
        </p:spPr>
      </p:pic>
    </p:spTree>
    <p:extLst>
      <p:ext uri="{BB962C8B-B14F-4D97-AF65-F5344CB8AC3E}">
        <p14:creationId xmlns:p14="http://schemas.microsoft.com/office/powerpoint/2010/main" val="16308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6933" y="574015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p:cNvSpPr txBox="1">
            <a:spLocks/>
          </p:cNvSpPr>
          <p:nvPr/>
        </p:nvSpPr>
        <p:spPr>
          <a:xfrm>
            <a:off x="586633" y="1146456"/>
            <a:ext cx="11005672" cy="4875868"/>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r>
              <a:rPr lang="en-GB" sz="3600" b="1" dirty="0" smtClean="0">
                <a:solidFill>
                  <a:schemeClr val="accent3"/>
                </a:solidFill>
                <a:cs typeface="Arial"/>
              </a:rPr>
              <a:t> </a:t>
            </a: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749811" y="1146456"/>
            <a:ext cx="10865071" cy="3724096"/>
          </a:xfrm>
          <a:prstGeom prst="rect">
            <a:avLst/>
          </a:prstGeom>
        </p:spPr>
        <p:txBody>
          <a:bodyPr wrap="square">
            <a:spAutoFit/>
          </a:bodyPr>
          <a:lstStyle/>
          <a:p>
            <a:r>
              <a:rPr lang="en-GB" sz="3600" b="1" dirty="0" smtClean="0">
                <a:latin typeface="Arial" panose="020B0604020202020204" pitchFamily="34" charset="0"/>
                <a:cs typeface="Arial" panose="020B0604020202020204" pitchFamily="34" charset="0"/>
              </a:rPr>
              <a:t>Duties of health professionals and volunteers </a:t>
            </a:r>
            <a:endParaRPr lang="en-GB" sz="3600" b="1" dirty="0">
              <a:latin typeface="Arial" panose="020B0604020202020204" pitchFamily="34" charset="0"/>
              <a:cs typeface="Arial" panose="020B0604020202020204" pitchFamily="34" charset="0"/>
            </a:endParaRPr>
          </a:p>
          <a:p>
            <a:pPr marL="342900" indent="-342900">
              <a:buFont typeface="Arial" pitchFamily="34" charset="0"/>
              <a:buChar char="•"/>
            </a:pPr>
            <a:r>
              <a:rPr lang="en-GB" sz="2000" dirty="0" smtClean="0">
                <a:latin typeface="Arial" panose="020B0604020202020204" pitchFamily="34" charset="0"/>
                <a:cs typeface="Arial" panose="020B0604020202020204" pitchFamily="34" charset="0"/>
              </a:rPr>
              <a:t>All those that work within the NHS have a duty of care to protect people at risk of harm from others.</a:t>
            </a:r>
          </a:p>
          <a:p>
            <a:pPr marL="342900" indent="-342900">
              <a:buFont typeface="Arial" pitchFamily="34" charset="0"/>
              <a:buChar char="•"/>
            </a:pPr>
            <a:r>
              <a:rPr lang="en-GB" sz="2000" dirty="0" smtClean="0">
                <a:latin typeface="Arial" panose="020B0604020202020204" pitchFamily="34" charset="0"/>
                <a:cs typeface="Arial" panose="020B0604020202020204" pitchFamily="34" charset="0"/>
              </a:rPr>
              <a:t>For safeguarding children, this is enshrined in the Children Act  2004, and Working Together 2018.</a:t>
            </a:r>
          </a:p>
          <a:p>
            <a:pPr marL="342900" indent="-342900">
              <a:buFont typeface="Arial" pitchFamily="34" charset="0"/>
              <a:buChar char="•"/>
            </a:pPr>
            <a:r>
              <a:rPr lang="en-GB" sz="2000" dirty="0" smtClean="0">
                <a:latin typeface="Arial" panose="020B0604020202020204" pitchFamily="34" charset="0"/>
                <a:cs typeface="Arial" panose="020B0604020202020204" pitchFamily="34" charset="0"/>
              </a:rPr>
              <a:t>For adults, it is the Care act 2014 </a:t>
            </a:r>
          </a:p>
          <a:p>
            <a:pPr marL="342900" indent="-342900">
              <a:buFont typeface="Arial" pitchFamily="34" charset="0"/>
              <a:buChar char="•"/>
            </a:pPr>
            <a:r>
              <a:rPr lang="en-GB" sz="2000" dirty="0" smtClean="0">
                <a:latin typeface="Arial" panose="020B0604020202020204" pitchFamily="34" charset="0"/>
                <a:cs typeface="Arial" panose="020B0604020202020204" pitchFamily="34" charset="0"/>
              </a:rPr>
              <a:t>Both specify the need for local authorities, NHS and the police to work together to protect and safeguard children and adults at risk</a:t>
            </a:r>
          </a:p>
          <a:p>
            <a:pPr marL="342900" indent="-342900">
              <a:buFont typeface="Arial" pitchFamily="34" charset="0"/>
              <a:buChar char="•"/>
            </a:pPr>
            <a:r>
              <a:rPr lang="en-GB" sz="2000" dirty="0" smtClean="0">
                <a:latin typeface="Arial" panose="020B0604020202020204" pitchFamily="34" charset="0"/>
                <a:cs typeface="Arial" panose="020B0604020202020204" pitchFamily="34" charset="0"/>
              </a:rPr>
              <a:t>While it can be difficult to know what to do and how to respond, you are not alone. Asking for advice is important if you are unsure. Do not hesitate, as the consequences could be life threatening.                                                   		</a:t>
            </a:r>
            <a:endParaRPr lang="en-GB" sz="2000" dirty="0">
              <a:latin typeface="Arial" panose="020B0604020202020204" pitchFamily="34" charset="0"/>
              <a:cs typeface="Arial" panose="020B0604020202020204" pitchFamily="34"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0346256" y="136714"/>
            <a:ext cx="1635760" cy="1221740"/>
          </a:xfrm>
          <a:prstGeom prst="rect">
            <a:avLst/>
          </a:prstGeom>
        </p:spPr>
      </p:pic>
    </p:spTree>
    <p:extLst>
      <p:ext uri="{BB962C8B-B14F-4D97-AF65-F5344CB8AC3E}">
        <p14:creationId xmlns:p14="http://schemas.microsoft.com/office/powerpoint/2010/main" val="268545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Definitions of Abuse on Children  </a:t>
            </a:r>
            <a:endParaRPr lang="en-GB" sz="3600" dirty="0"/>
          </a:p>
        </p:txBody>
      </p:sp>
      <p:sp>
        <p:nvSpPr>
          <p:cNvPr id="3" name="Content Placeholder 2"/>
          <p:cNvSpPr>
            <a:spLocks noGrp="1"/>
          </p:cNvSpPr>
          <p:nvPr>
            <p:ph idx="1"/>
          </p:nvPr>
        </p:nvSpPr>
        <p:spPr>
          <a:xfrm>
            <a:off x="489098" y="1405216"/>
            <a:ext cx="10664455" cy="4697872"/>
          </a:xfrm>
        </p:spPr>
        <p:txBody>
          <a:bodyPr/>
          <a:lstStyle/>
          <a:p>
            <a:pPr marL="285750" indent="-285750">
              <a:buFont typeface="Arial" pitchFamily="34" charset="0"/>
              <a:buChar char="•"/>
            </a:pPr>
            <a:r>
              <a:rPr lang="en-GB" sz="2400" dirty="0" smtClean="0"/>
              <a:t>Inflicting harm, or failing to act to prevent harm</a:t>
            </a:r>
            <a:endParaRPr lang="en-GB" dirty="0"/>
          </a:p>
          <a:p>
            <a:pPr marL="285750" indent="-285750">
              <a:buFont typeface="Arial" pitchFamily="34" charset="0"/>
              <a:buChar char="•"/>
            </a:pPr>
            <a:r>
              <a:rPr lang="en-GB" sz="2400" dirty="0" smtClean="0"/>
              <a:t>Children may be abused: </a:t>
            </a:r>
          </a:p>
        </p:txBody>
      </p:sp>
      <p:sp>
        <p:nvSpPr>
          <p:cNvPr id="4" name="Slide Number Placeholder 3"/>
          <p:cNvSpPr>
            <a:spLocks noGrp="1"/>
          </p:cNvSpPr>
          <p:nvPr>
            <p:ph type="sldNum" sz="quarter" idx="12"/>
          </p:nvPr>
        </p:nvSpPr>
        <p:spPr/>
        <p:txBody>
          <a:bodyPr/>
          <a:lstStyle/>
          <a:p>
            <a:fld id="{01898949-DBEE-42AF-93B8-E24DF2BBF04D}" type="slidenum">
              <a:rPr lang="en-GB" smtClean="0"/>
              <a:t>6</a:t>
            </a:fld>
            <a:endParaRPr lang="en-GB"/>
          </a:p>
        </p:txBody>
      </p:sp>
      <p:sp>
        <p:nvSpPr>
          <p:cNvPr id="5" name="Oval 4"/>
          <p:cNvSpPr/>
          <p:nvPr/>
        </p:nvSpPr>
        <p:spPr>
          <a:xfrm>
            <a:off x="818707" y="2477386"/>
            <a:ext cx="2849525" cy="1467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In a Family </a:t>
            </a:r>
            <a:endParaRPr lang="en-GB" sz="2800" dirty="0"/>
          </a:p>
        </p:txBody>
      </p:sp>
      <p:sp>
        <p:nvSpPr>
          <p:cNvPr id="6" name="Oval 5"/>
          <p:cNvSpPr/>
          <p:nvPr/>
        </p:nvSpPr>
        <p:spPr>
          <a:xfrm>
            <a:off x="6230679" y="1733107"/>
            <a:ext cx="4359349" cy="1945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In a institutional or community setting </a:t>
            </a:r>
            <a:endParaRPr lang="en-GB" sz="3200" dirty="0"/>
          </a:p>
        </p:txBody>
      </p:sp>
      <p:sp>
        <p:nvSpPr>
          <p:cNvPr id="7" name="Oval 6"/>
          <p:cNvSpPr/>
          <p:nvPr/>
        </p:nvSpPr>
        <p:spPr>
          <a:xfrm>
            <a:off x="4061637" y="3806456"/>
            <a:ext cx="2604977" cy="2083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By an adult or adults  </a:t>
            </a:r>
            <a:endParaRPr lang="en-GB" sz="2800" dirty="0"/>
          </a:p>
        </p:txBody>
      </p:sp>
      <p:sp>
        <p:nvSpPr>
          <p:cNvPr id="8" name="Oval 7"/>
          <p:cNvSpPr/>
          <p:nvPr/>
        </p:nvSpPr>
        <p:spPr>
          <a:xfrm>
            <a:off x="1350335" y="4540102"/>
            <a:ext cx="2317897" cy="1722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More rarely, by a stranger</a:t>
            </a:r>
            <a:endParaRPr lang="en-GB" sz="2400" dirty="0"/>
          </a:p>
        </p:txBody>
      </p:sp>
      <p:sp>
        <p:nvSpPr>
          <p:cNvPr id="9" name="Oval 8"/>
          <p:cNvSpPr/>
          <p:nvPr/>
        </p:nvSpPr>
        <p:spPr>
          <a:xfrm>
            <a:off x="4327451" y="2232837"/>
            <a:ext cx="1626782" cy="1446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By another child</a:t>
            </a:r>
            <a:endParaRPr lang="en-GB" sz="2000" dirty="0"/>
          </a:p>
        </p:txBody>
      </p:sp>
      <p:sp>
        <p:nvSpPr>
          <p:cNvPr id="10" name="Oval 9"/>
          <p:cNvSpPr/>
          <p:nvPr/>
        </p:nvSpPr>
        <p:spPr>
          <a:xfrm>
            <a:off x="7591647" y="4253024"/>
            <a:ext cx="3561906" cy="1637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By those known to the child </a:t>
            </a:r>
            <a:endParaRPr lang="en-GB" sz="2800" dirty="0"/>
          </a:p>
        </p:txBody>
      </p:sp>
    </p:spTree>
    <p:extLst>
      <p:ext uri="{BB962C8B-B14F-4D97-AF65-F5344CB8AC3E}">
        <p14:creationId xmlns:p14="http://schemas.microsoft.com/office/powerpoint/2010/main" val="2432757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pfs-001\Home Folders\kim.weekes\Documents\My Pictures\Saved Pictures\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217" y="2613079"/>
            <a:ext cx="3860799" cy="34092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6933" y="574015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p:cNvSpPr txBox="1">
            <a:spLocks/>
          </p:cNvSpPr>
          <p:nvPr/>
        </p:nvSpPr>
        <p:spPr>
          <a:xfrm>
            <a:off x="586633" y="1146456"/>
            <a:ext cx="11005672" cy="4875868"/>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r>
              <a:rPr lang="en-GB" sz="3600" b="1" dirty="0" smtClean="0">
                <a:solidFill>
                  <a:schemeClr val="accent3"/>
                </a:solidFill>
                <a:cs typeface="Arial"/>
              </a:rPr>
              <a:t> </a:t>
            </a: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914399" y="1935136"/>
            <a:ext cx="10677905" cy="769441"/>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346256" y="136714"/>
            <a:ext cx="1635760" cy="1221740"/>
          </a:xfrm>
          <a:prstGeom prst="rect">
            <a:avLst/>
          </a:prstGeom>
        </p:spPr>
      </p:pic>
      <p:sp>
        <p:nvSpPr>
          <p:cNvPr id="3" name="Title 2"/>
          <p:cNvSpPr>
            <a:spLocks noGrp="1"/>
          </p:cNvSpPr>
          <p:nvPr>
            <p:ph type="title"/>
          </p:nvPr>
        </p:nvSpPr>
        <p:spPr/>
        <p:txBody>
          <a:bodyPr>
            <a:normAutofit/>
          </a:bodyPr>
          <a:lstStyle/>
          <a:p>
            <a:r>
              <a:rPr lang="en-GB" sz="4400" dirty="0" smtClean="0"/>
              <a:t>Categories of Abuse of Children </a:t>
            </a:r>
            <a:endParaRPr lang="en-GB" sz="4400" dirty="0"/>
          </a:p>
        </p:txBody>
      </p:sp>
      <p:sp>
        <p:nvSpPr>
          <p:cNvPr id="4" name="Content Placeholder 3"/>
          <p:cNvSpPr>
            <a:spLocks noGrp="1"/>
          </p:cNvSpPr>
          <p:nvPr>
            <p:ph idx="1"/>
          </p:nvPr>
        </p:nvSpPr>
        <p:spPr>
          <a:xfrm>
            <a:off x="656934" y="1405216"/>
            <a:ext cx="9693568" cy="4280756"/>
          </a:xfrm>
        </p:spPr>
        <p:txBody>
          <a:bodyPr>
            <a:normAutofit fontScale="85000" lnSpcReduction="20000"/>
          </a:bodyPr>
          <a:lstStyle/>
          <a:p>
            <a:pPr marL="285750" indent="-285750">
              <a:buFont typeface="Arial" pitchFamily="34" charset="0"/>
              <a:buChar char="•"/>
            </a:pPr>
            <a:r>
              <a:rPr lang="en-GB" sz="3000" b="1" dirty="0" smtClean="0"/>
              <a:t>Neglect</a:t>
            </a:r>
            <a:r>
              <a:rPr lang="en-GB" sz="4400" b="1" dirty="0" smtClean="0"/>
              <a:t> </a:t>
            </a:r>
          </a:p>
          <a:p>
            <a:r>
              <a:rPr lang="en-GB" sz="2400" dirty="0"/>
              <a:t>Neglect : failure to meet a child's basic needs likely to result in serious impairment </a:t>
            </a:r>
            <a:r>
              <a:rPr lang="en-GB" sz="2400" dirty="0" smtClean="0"/>
              <a:t>.</a:t>
            </a:r>
            <a:endParaRPr lang="en-GB" sz="2400" dirty="0"/>
          </a:p>
          <a:p>
            <a:r>
              <a:rPr lang="en-GB" sz="2400" dirty="0"/>
              <a:t>Consider things such as failing to adequately </a:t>
            </a:r>
            <a:endParaRPr lang="en-GB" sz="2400" dirty="0" smtClean="0"/>
          </a:p>
          <a:p>
            <a:r>
              <a:rPr lang="en-GB" sz="2400" dirty="0" smtClean="0"/>
              <a:t>supervise children. Failing </a:t>
            </a:r>
            <a:r>
              <a:rPr lang="en-GB" sz="2400" dirty="0"/>
              <a:t>to provide appropriate </a:t>
            </a:r>
            <a:endParaRPr lang="en-GB" sz="2400" dirty="0" smtClean="0"/>
          </a:p>
          <a:p>
            <a:r>
              <a:rPr lang="en-GB" sz="2400" dirty="0" smtClean="0"/>
              <a:t>medical </a:t>
            </a:r>
            <a:r>
              <a:rPr lang="en-GB" sz="2400" dirty="0"/>
              <a:t>care, failing to respond to child’s basic </a:t>
            </a:r>
            <a:endParaRPr lang="en-GB" sz="2400" dirty="0" smtClean="0"/>
          </a:p>
          <a:p>
            <a:r>
              <a:rPr lang="en-GB" sz="2400" dirty="0" smtClean="0"/>
              <a:t>emotional </a:t>
            </a:r>
            <a:r>
              <a:rPr lang="en-GB" sz="2400" dirty="0"/>
              <a:t>needs , inadequate food, clothing </a:t>
            </a:r>
            <a:endParaRPr lang="en-GB" sz="2400" dirty="0" smtClean="0"/>
          </a:p>
          <a:p>
            <a:r>
              <a:rPr lang="en-GB" sz="2400" dirty="0" smtClean="0"/>
              <a:t>hygiene </a:t>
            </a:r>
            <a:r>
              <a:rPr lang="en-GB" sz="2400" dirty="0"/>
              <a:t>etc. </a:t>
            </a:r>
            <a:endParaRPr lang="en-GB" sz="2400" dirty="0" smtClean="0"/>
          </a:p>
          <a:p>
            <a:endParaRPr lang="en-GB" sz="2400" dirty="0"/>
          </a:p>
          <a:p>
            <a:r>
              <a:rPr lang="en-GB" sz="2400" dirty="0"/>
              <a:t>Think about any contacts that you have with children within </a:t>
            </a:r>
            <a:endParaRPr lang="en-GB" sz="2400" dirty="0" smtClean="0"/>
          </a:p>
          <a:p>
            <a:r>
              <a:rPr lang="en-GB" sz="2400" dirty="0" smtClean="0"/>
              <a:t>your </a:t>
            </a:r>
            <a:r>
              <a:rPr lang="en-GB" sz="2400" dirty="0"/>
              <a:t>working day, do they look adequately cared for with </a:t>
            </a:r>
            <a:endParaRPr lang="en-GB" sz="2400" dirty="0" smtClean="0"/>
          </a:p>
          <a:p>
            <a:r>
              <a:rPr lang="en-GB" sz="2400" dirty="0" smtClean="0"/>
              <a:t>appropriate </a:t>
            </a:r>
            <a:r>
              <a:rPr lang="en-GB" sz="2400" dirty="0"/>
              <a:t>supervision for their age. Does the home environment </a:t>
            </a:r>
            <a:endParaRPr lang="en-GB" sz="2400" dirty="0" smtClean="0"/>
          </a:p>
          <a:p>
            <a:r>
              <a:rPr lang="en-GB" sz="2400" dirty="0" smtClean="0"/>
              <a:t>look </a:t>
            </a:r>
            <a:r>
              <a:rPr lang="en-GB" sz="2400" dirty="0"/>
              <a:t>suitably clean, do they have enough food, does their </a:t>
            </a:r>
            <a:endParaRPr lang="en-GB" sz="2400" dirty="0" smtClean="0"/>
          </a:p>
          <a:p>
            <a:r>
              <a:rPr lang="en-GB" sz="2400" dirty="0" smtClean="0"/>
              <a:t>appearance </a:t>
            </a:r>
            <a:r>
              <a:rPr lang="en-GB" sz="2400" dirty="0"/>
              <a:t>cause you any concerns. </a:t>
            </a:r>
          </a:p>
          <a:p>
            <a:pPr marL="285750" indent="-285750">
              <a:buFont typeface="Arial" pitchFamily="34" charset="0"/>
              <a:buChar char="•"/>
            </a:pPr>
            <a:endParaRPr lang="en-GB" sz="2400" b="1" dirty="0" smtClean="0"/>
          </a:p>
          <a:p>
            <a:pPr marL="285750" indent="-285750">
              <a:buFont typeface="Arial" pitchFamily="34" charset="0"/>
              <a:buChar char="•"/>
            </a:pPr>
            <a:endParaRPr lang="en-GB" sz="3200" dirty="0"/>
          </a:p>
          <a:p>
            <a:pPr marL="285750" indent="-285750">
              <a:buFont typeface="Arial" pitchFamily="34" charset="0"/>
              <a:buChar char="•"/>
            </a:pPr>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397707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pfs-001\Home Folders\kim.weekes\Documents\My Pictures\Saved Pictures\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022" y="2447342"/>
            <a:ext cx="3774994" cy="34092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6933" y="574015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p:cNvSpPr txBox="1">
            <a:spLocks/>
          </p:cNvSpPr>
          <p:nvPr/>
        </p:nvSpPr>
        <p:spPr>
          <a:xfrm>
            <a:off x="586633" y="1146456"/>
            <a:ext cx="11005672" cy="4875868"/>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r>
              <a:rPr lang="en-GB" sz="3600" b="1" dirty="0" smtClean="0">
                <a:solidFill>
                  <a:schemeClr val="accent3"/>
                </a:solidFill>
                <a:cs typeface="Arial"/>
              </a:rPr>
              <a:t> </a:t>
            </a: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914399" y="1935136"/>
            <a:ext cx="10677905" cy="769441"/>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346256" y="136714"/>
            <a:ext cx="1635760" cy="1221740"/>
          </a:xfrm>
          <a:prstGeom prst="rect">
            <a:avLst/>
          </a:prstGeom>
        </p:spPr>
      </p:pic>
      <p:sp>
        <p:nvSpPr>
          <p:cNvPr id="3" name="Title 2"/>
          <p:cNvSpPr>
            <a:spLocks noGrp="1"/>
          </p:cNvSpPr>
          <p:nvPr>
            <p:ph type="title"/>
          </p:nvPr>
        </p:nvSpPr>
        <p:spPr/>
        <p:txBody>
          <a:bodyPr>
            <a:normAutofit/>
          </a:bodyPr>
          <a:lstStyle/>
          <a:p>
            <a:r>
              <a:rPr lang="en-GB" sz="4400" dirty="0" smtClean="0"/>
              <a:t>Categories of Abuse</a:t>
            </a:r>
            <a:r>
              <a:rPr lang="en-GB" sz="4400" dirty="0">
                <a:solidFill>
                  <a:srgbClr val="005EB8"/>
                </a:solidFill>
              </a:rPr>
              <a:t> of Children</a:t>
            </a:r>
            <a:r>
              <a:rPr lang="en-GB" sz="4400" dirty="0" smtClean="0"/>
              <a:t> </a:t>
            </a:r>
            <a:endParaRPr lang="en-GB" sz="4400" dirty="0"/>
          </a:p>
        </p:txBody>
      </p:sp>
      <p:sp>
        <p:nvSpPr>
          <p:cNvPr id="4" name="Content Placeholder 3"/>
          <p:cNvSpPr>
            <a:spLocks noGrp="1"/>
          </p:cNvSpPr>
          <p:nvPr>
            <p:ph idx="1"/>
          </p:nvPr>
        </p:nvSpPr>
        <p:spPr>
          <a:xfrm>
            <a:off x="727232" y="1405216"/>
            <a:ext cx="9623269" cy="4280756"/>
          </a:xfrm>
        </p:spPr>
        <p:txBody>
          <a:bodyPr/>
          <a:lstStyle/>
          <a:p>
            <a:pPr marL="285750" indent="-285750">
              <a:buFont typeface="Arial" pitchFamily="34" charset="0"/>
              <a:buChar char="•"/>
            </a:pPr>
            <a:r>
              <a:rPr lang="en-GB" sz="2800" b="1" dirty="0"/>
              <a:t>Physical Abuse</a:t>
            </a:r>
          </a:p>
          <a:p>
            <a:r>
              <a:rPr lang="en-GB" sz="2000" dirty="0"/>
              <a:t>This could be shaking, throwing, poisoning, burning, drowning, hitting </a:t>
            </a:r>
            <a:r>
              <a:rPr lang="en-GB" sz="2000" dirty="0" smtClean="0"/>
              <a:t>suffocating.</a:t>
            </a:r>
          </a:p>
          <a:p>
            <a:endParaRPr lang="en-GB" sz="2000" dirty="0" smtClean="0"/>
          </a:p>
          <a:p>
            <a:r>
              <a:rPr lang="en-GB" sz="2000" dirty="0"/>
              <a:t>Within your working day please pay particular attention to those </a:t>
            </a:r>
            <a:endParaRPr lang="en-GB" sz="2000" dirty="0" smtClean="0"/>
          </a:p>
          <a:p>
            <a:r>
              <a:rPr lang="en-GB" sz="2000" dirty="0" smtClean="0"/>
              <a:t>children </a:t>
            </a:r>
            <a:r>
              <a:rPr lang="en-GB" sz="2000" dirty="0"/>
              <a:t>you may see with bruising or injuries to the facial , neck , </a:t>
            </a:r>
            <a:endParaRPr lang="en-GB" sz="2000" dirty="0" smtClean="0"/>
          </a:p>
          <a:p>
            <a:r>
              <a:rPr lang="en-GB" sz="2000" dirty="0" smtClean="0"/>
              <a:t>top </a:t>
            </a:r>
            <a:r>
              <a:rPr lang="en-GB" sz="2000" dirty="0"/>
              <a:t>of shoulders and ear area , especially when there is not </a:t>
            </a:r>
            <a:r>
              <a:rPr lang="en-GB" sz="2000" dirty="0" smtClean="0"/>
              <a:t>a</a:t>
            </a:r>
          </a:p>
          <a:p>
            <a:r>
              <a:rPr lang="en-GB" sz="2000" dirty="0" smtClean="0"/>
              <a:t>justifiable </a:t>
            </a:r>
            <a:r>
              <a:rPr lang="en-GB" sz="2000" dirty="0"/>
              <a:t>explanation, even then it is worth discussion with your </a:t>
            </a:r>
            <a:endParaRPr lang="en-GB" sz="2000" dirty="0" smtClean="0"/>
          </a:p>
          <a:p>
            <a:r>
              <a:rPr lang="en-GB" sz="2000" dirty="0" smtClean="0"/>
              <a:t>safeguarding </a:t>
            </a:r>
            <a:r>
              <a:rPr lang="en-GB" sz="2000" dirty="0"/>
              <a:t>team.  </a:t>
            </a:r>
          </a:p>
          <a:p>
            <a:r>
              <a:rPr lang="en-GB" sz="2000" dirty="0"/>
              <a:t>Non mobile babies are particularly vulnerable to physical harm</a:t>
            </a:r>
            <a:r>
              <a:rPr lang="en-GB" sz="2000" dirty="0" smtClean="0"/>
              <a:t>,</a:t>
            </a:r>
          </a:p>
          <a:p>
            <a:r>
              <a:rPr lang="en-GB" sz="2000" dirty="0" smtClean="0"/>
              <a:t>therefore </a:t>
            </a:r>
            <a:r>
              <a:rPr lang="en-GB" sz="2000" dirty="0"/>
              <a:t>any bruise or injury seen on a baby that is non mobile </a:t>
            </a:r>
            <a:endParaRPr lang="en-GB" sz="2000" dirty="0" smtClean="0"/>
          </a:p>
          <a:p>
            <a:r>
              <a:rPr lang="en-GB" sz="2000" dirty="0" smtClean="0"/>
              <a:t>i.e</a:t>
            </a:r>
            <a:r>
              <a:rPr lang="en-GB" sz="2000" dirty="0"/>
              <a:t>. not crawling , bottom shuffling etc. you should contact our </a:t>
            </a:r>
            <a:r>
              <a:rPr lang="en-GB" sz="2000" dirty="0" smtClean="0"/>
              <a:t>team</a:t>
            </a:r>
          </a:p>
          <a:p>
            <a:r>
              <a:rPr lang="en-GB" sz="2000" dirty="0" smtClean="0"/>
              <a:t>to </a:t>
            </a:r>
            <a:r>
              <a:rPr lang="en-GB" sz="2000" dirty="0"/>
              <a:t>discuss what you have seen or heard from the parent.   </a:t>
            </a:r>
          </a:p>
          <a:p>
            <a:endParaRPr lang="en-GB" sz="2000" dirty="0" smtClean="0"/>
          </a:p>
          <a:p>
            <a:endParaRPr lang="en-GB" sz="2000" dirty="0"/>
          </a:p>
          <a:p>
            <a:pPr marL="285750" indent="-285750">
              <a:buFont typeface="Arial" pitchFamily="34" charset="0"/>
              <a:buChar char="•"/>
            </a:pPr>
            <a:endParaRPr lang="en-GB" sz="3200" dirty="0"/>
          </a:p>
          <a:p>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377540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pfs-001\Home Folders\kim.weekes\Documents\My Pictures\Saved Pictures\images39PGM8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621" y="2201333"/>
            <a:ext cx="3386667" cy="34205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6933" y="574015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p:cNvSpPr txBox="1">
            <a:spLocks/>
          </p:cNvSpPr>
          <p:nvPr/>
        </p:nvSpPr>
        <p:spPr>
          <a:xfrm>
            <a:off x="586633" y="1146456"/>
            <a:ext cx="11005672" cy="4875868"/>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Clr>
                <a:schemeClr val="tx2"/>
              </a:buClr>
            </a:pPr>
            <a:r>
              <a:rPr lang="en-GB" sz="3600" b="1" dirty="0" smtClean="0">
                <a:solidFill>
                  <a:schemeClr val="accent3"/>
                </a:solidFill>
                <a:cs typeface="Arial"/>
              </a:rPr>
              <a:t> </a:t>
            </a:r>
            <a:endParaRPr lang="en-GB" sz="2400" dirty="0" smtClean="0">
              <a:solidFill>
                <a:schemeClr val="accent2"/>
              </a:solidFill>
              <a:latin typeface="Arial"/>
              <a:cs typeface="Arial"/>
            </a:endParaRPr>
          </a:p>
          <a:p>
            <a:pPr algn="l">
              <a:spcAft>
                <a:spcPts val="600"/>
              </a:spcAft>
              <a:buClr>
                <a:schemeClr val="tx2"/>
              </a:buClr>
            </a:pPr>
            <a:r>
              <a:rPr lang="en-GB" sz="2400" dirty="0" smtClean="0">
                <a:solidFill>
                  <a:schemeClr val="accent2"/>
                </a:solidFill>
                <a:latin typeface="Arial"/>
                <a:cs typeface="Arial"/>
              </a:rPr>
              <a:t> </a:t>
            </a:r>
          </a:p>
          <a:p>
            <a:pPr algn="l">
              <a:spcAft>
                <a:spcPts val="600"/>
              </a:spcAft>
              <a:buClr>
                <a:schemeClr val="tx2"/>
              </a:buClr>
            </a:pPr>
            <a:endParaRPr lang="en-US" sz="1400" dirty="0">
              <a:solidFill>
                <a:schemeClr val="tx1"/>
              </a:solidFill>
              <a:latin typeface="Arial"/>
              <a:cs typeface="Arial"/>
            </a:endParaRPr>
          </a:p>
        </p:txBody>
      </p:sp>
      <p:sp>
        <p:nvSpPr>
          <p:cNvPr id="14" name="Rectangle 13"/>
          <p:cNvSpPr/>
          <p:nvPr/>
        </p:nvSpPr>
        <p:spPr>
          <a:xfrm>
            <a:off x="727233" y="942948"/>
            <a:ext cx="10865072"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914399" y="1935136"/>
            <a:ext cx="10677905" cy="769441"/>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346256" y="136714"/>
            <a:ext cx="1635760" cy="1221740"/>
          </a:xfrm>
          <a:prstGeom prst="rect">
            <a:avLst/>
          </a:prstGeom>
        </p:spPr>
      </p:pic>
      <p:sp>
        <p:nvSpPr>
          <p:cNvPr id="3" name="Title 2"/>
          <p:cNvSpPr>
            <a:spLocks noGrp="1"/>
          </p:cNvSpPr>
          <p:nvPr>
            <p:ph type="title"/>
          </p:nvPr>
        </p:nvSpPr>
        <p:spPr/>
        <p:txBody>
          <a:bodyPr>
            <a:normAutofit/>
          </a:bodyPr>
          <a:lstStyle/>
          <a:p>
            <a:r>
              <a:rPr lang="en-GB" sz="4400" dirty="0" smtClean="0"/>
              <a:t>Categories of Abuse</a:t>
            </a:r>
            <a:r>
              <a:rPr lang="en-GB" sz="4400" dirty="0">
                <a:solidFill>
                  <a:srgbClr val="005EB8"/>
                </a:solidFill>
              </a:rPr>
              <a:t> of Children</a:t>
            </a:r>
            <a:r>
              <a:rPr lang="en-GB" sz="4400" dirty="0" smtClean="0"/>
              <a:t> </a:t>
            </a:r>
            <a:endParaRPr lang="en-GB" sz="4400" dirty="0"/>
          </a:p>
        </p:txBody>
      </p:sp>
      <p:sp>
        <p:nvSpPr>
          <p:cNvPr id="4" name="Content Placeholder 3"/>
          <p:cNvSpPr>
            <a:spLocks noGrp="1"/>
          </p:cNvSpPr>
          <p:nvPr>
            <p:ph idx="1"/>
          </p:nvPr>
        </p:nvSpPr>
        <p:spPr>
          <a:xfrm>
            <a:off x="727234" y="1146456"/>
            <a:ext cx="9623268" cy="4539516"/>
          </a:xfrm>
        </p:spPr>
        <p:txBody>
          <a:bodyPr>
            <a:normAutofit fontScale="92500" lnSpcReduction="20000"/>
          </a:bodyPr>
          <a:lstStyle/>
          <a:p>
            <a:pPr marL="285750" indent="-285750">
              <a:buFont typeface="Arial" pitchFamily="34" charset="0"/>
              <a:buChar char="•"/>
            </a:pPr>
            <a:r>
              <a:rPr lang="en-GB" sz="2800" b="1" dirty="0" smtClean="0"/>
              <a:t>Sexual Abuse</a:t>
            </a:r>
          </a:p>
          <a:p>
            <a:r>
              <a:rPr lang="en-GB" sz="2000" dirty="0"/>
              <a:t>Child sexual abuse is when a more powerful person </a:t>
            </a:r>
            <a:r>
              <a:rPr lang="en-GB" sz="2000" dirty="0" smtClean="0"/>
              <a:t>(adult</a:t>
            </a:r>
            <a:r>
              <a:rPr lang="en-GB" sz="2000" dirty="0"/>
              <a:t>) uses a less powerful person </a:t>
            </a:r>
            <a:r>
              <a:rPr lang="en-GB" sz="2000" dirty="0" smtClean="0"/>
              <a:t> (child</a:t>
            </a:r>
            <a:r>
              <a:rPr lang="en-GB" sz="2000" dirty="0"/>
              <a:t>) for sexual gratification. </a:t>
            </a:r>
          </a:p>
          <a:p>
            <a:r>
              <a:rPr lang="en-GB" sz="2000" dirty="0"/>
              <a:t>A sexual act between two minors, where one exerts power over </a:t>
            </a:r>
            <a:r>
              <a:rPr lang="en-GB" sz="2000" dirty="0" smtClean="0"/>
              <a:t>the </a:t>
            </a:r>
            <a:r>
              <a:rPr lang="en-GB" sz="2000" dirty="0"/>
              <a:t>other, is </a:t>
            </a:r>
            <a:r>
              <a:rPr lang="en-GB" sz="2000" dirty="0" smtClean="0"/>
              <a:t>also considered </a:t>
            </a:r>
            <a:r>
              <a:rPr lang="en-GB" sz="2000" dirty="0"/>
              <a:t>sexual abuse.</a:t>
            </a:r>
            <a:r>
              <a:rPr lang="en-GB" sz="2800" dirty="0"/>
              <a:t> </a:t>
            </a:r>
            <a:endParaRPr lang="en-GB" sz="2800" dirty="0" smtClean="0"/>
          </a:p>
          <a:p>
            <a:r>
              <a:rPr lang="en-GB" sz="2000" dirty="0"/>
              <a:t>This can take the form of :</a:t>
            </a:r>
          </a:p>
          <a:p>
            <a:r>
              <a:rPr lang="en-GB" sz="2000" dirty="0"/>
              <a:t>Non-touching abuse: exposure to pornography, taking photos of children </a:t>
            </a:r>
            <a:endParaRPr lang="en-GB" sz="2000" dirty="0" smtClean="0"/>
          </a:p>
          <a:p>
            <a:r>
              <a:rPr lang="en-GB" sz="2000" dirty="0" smtClean="0"/>
              <a:t>in </a:t>
            </a:r>
            <a:r>
              <a:rPr lang="en-GB" sz="2000" dirty="0"/>
              <a:t>a sexualised manner, communicating in a sexual way via phone </a:t>
            </a:r>
            <a:endParaRPr lang="en-GB" sz="2000" dirty="0" smtClean="0"/>
          </a:p>
          <a:p>
            <a:r>
              <a:rPr lang="en-GB" sz="2000" dirty="0" smtClean="0"/>
              <a:t>or internet</a:t>
            </a:r>
            <a:endParaRPr lang="en-GB" sz="2000" dirty="0"/>
          </a:p>
          <a:p>
            <a:r>
              <a:rPr lang="en-GB" sz="2000" dirty="0"/>
              <a:t>Touching abuse: kissing, intercourse, fondling, oral sex </a:t>
            </a:r>
            <a:r>
              <a:rPr lang="en-GB" sz="2000" dirty="0" smtClean="0"/>
              <a:t>and</a:t>
            </a:r>
          </a:p>
          <a:p>
            <a:r>
              <a:rPr lang="en-GB" sz="2000" dirty="0" smtClean="0"/>
              <a:t>attempted </a:t>
            </a:r>
            <a:r>
              <a:rPr lang="en-GB" sz="2000" dirty="0"/>
              <a:t>intercourse. </a:t>
            </a:r>
          </a:p>
          <a:p>
            <a:endParaRPr lang="en-GB" sz="2000" dirty="0"/>
          </a:p>
          <a:p>
            <a:r>
              <a:rPr lang="en-GB" sz="2000" dirty="0"/>
              <a:t>During your working day consider things that you might hear or see that </a:t>
            </a:r>
            <a:endParaRPr lang="en-GB" sz="2000" dirty="0" smtClean="0"/>
          </a:p>
          <a:p>
            <a:r>
              <a:rPr lang="en-GB" sz="2000" dirty="0" smtClean="0"/>
              <a:t>could </a:t>
            </a:r>
            <a:r>
              <a:rPr lang="en-GB" sz="2000" dirty="0"/>
              <a:t>be an indication of child sexual abuse. This could be children </a:t>
            </a:r>
            <a:endParaRPr lang="en-GB" sz="2000" dirty="0" smtClean="0"/>
          </a:p>
          <a:p>
            <a:r>
              <a:rPr lang="en-GB" sz="2000" dirty="0" smtClean="0"/>
              <a:t>acting </a:t>
            </a:r>
            <a:r>
              <a:rPr lang="en-GB" sz="2000" dirty="0"/>
              <a:t>in sexually inappropriate ways for their age, inappropriate </a:t>
            </a:r>
            <a:r>
              <a:rPr lang="en-GB" sz="2000" dirty="0" smtClean="0"/>
              <a:t>sexual</a:t>
            </a:r>
          </a:p>
          <a:p>
            <a:r>
              <a:rPr lang="en-GB" sz="2000" dirty="0" smtClean="0"/>
              <a:t>language</a:t>
            </a:r>
            <a:r>
              <a:rPr lang="en-GB" sz="2000" dirty="0"/>
              <a:t>.</a:t>
            </a:r>
          </a:p>
          <a:p>
            <a:endParaRPr lang="en-GB" sz="2000" dirty="0"/>
          </a:p>
          <a:p>
            <a:endParaRPr lang="en-GB" sz="2800" b="1" dirty="0"/>
          </a:p>
          <a:p>
            <a:pPr marL="285750" indent="-285750">
              <a:buFont typeface="Arial" pitchFamily="34" charset="0"/>
              <a:buChar char="•"/>
            </a:pPr>
            <a:endParaRPr lang="en-GB" sz="3200" dirty="0"/>
          </a:p>
          <a:p>
            <a:endParaRPr lang="en-GB" sz="3200" dirty="0"/>
          </a:p>
          <a:p>
            <a:pPr marL="285750" indent="-285750">
              <a:buFont typeface="Arial" pitchFamily="34" charset="0"/>
              <a:buChar char="•"/>
            </a:pPr>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1709518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lent NHS PowerPoint Template">
  <a:themeElements>
    <a:clrScheme name="NHS">
      <a:dk1>
        <a:sysClr val="windowText" lastClr="000000"/>
      </a:dk1>
      <a:lt1>
        <a:sysClr val="window" lastClr="FFFFFF"/>
      </a:lt1>
      <a:dk2>
        <a:srgbClr val="44546A"/>
      </a:dk2>
      <a:lt2>
        <a:srgbClr val="E7E6E6"/>
      </a:lt2>
      <a:accent1>
        <a:srgbClr val="005EB8"/>
      </a:accent1>
      <a:accent2>
        <a:srgbClr val="41B6E6"/>
      </a:accent2>
      <a:accent3>
        <a:srgbClr val="AE2573"/>
      </a:accent3>
      <a:accent4>
        <a:srgbClr val="00A4A3"/>
      </a:accent4>
      <a:accent5>
        <a:srgbClr val="330072"/>
      </a:accent5>
      <a:accent6>
        <a:srgbClr val="FFB81C"/>
      </a:accent6>
      <a:hlink>
        <a:srgbClr val="0563C1"/>
      </a:hlink>
      <a:folHlink>
        <a:srgbClr val="954F72"/>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olent NHS Template v1" id="{B2DAC0E1-F0BA-4603-A688-4D6244D880BA}" vid="{D8B4BD8B-6CEB-43F0-A435-07CAAFA7A069}"/>
    </a:ext>
  </a:extLst>
</a:theme>
</file>

<file path=ppt/theme/theme2.xml><?xml version="1.0" encoding="utf-8"?>
<a:theme xmlns:a="http://schemas.openxmlformats.org/drawingml/2006/main" name="1_Solent NHS PowerPoint Template">
  <a:themeElements>
    <a:clrScheme name="NHS">
      <a:dk1>
        <a:sysClr val="windowText" lastClr="000000"/>
      </a:dk1>
      <a:lt1>
        <a:sysClr val="window" lastClr="FFFFFF"/>
      </a:lt1>
      <a:dk2>
        <a:srgbClr val="44546A"/>
      </a:dk2>
      <a:lt2>
        <a:srgbClr val="E7E6E6"/>
      </a:lt2>
      <a:accent1>
        <a:srgbClr val="005EB8"/>
      </a:accent1>
      <a:accent2>
        <a:srgbClr val="41B6E6"/>
      </a:accent2>
      <a:accent3>
        <a:srgbClr val="AE2573"/>
      </a:accent3>
      <a:accent4>
        <a:srgbClr val="00A4A3"/>
      </a:accent4>
      <a:accent5>
        <a:srgbClr val="330072"/>
      </a:accent5>
      <a:accent6>
        <a:srgbClr val="FFB81C"/>
      </a:accent6>
      <a:hlink>
        <a:srgbClr val="0563C1"/>
      </a:hlink>
      <a:folHlink>
        <a:srgbClr val="954F72"/>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lent NHS Template v1" id="{B2DAC0E1-F0BA-4603-A688-4D6244D880BA}" vid="{D8B4BD8B-6CEB-43F0-A435-07CAAFA7A0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usiness Document" ma:contentTypeID="0x0101001CEF2F58DA08E045BB3162E69C873208008CED1606A2E33442937835D0A29DE0C6" ma:contentTypeVersion="8" ma:contentTypeDescription="" ma:contentTypeScope="" ma:versionID="752f7173a0f3729ce85d40aae8ccb1a0">
  <xsd:schema xmlns:xsd="http://www.w3.org/2001/XMLSchema" xmlns:xs="http://www.w3.org/2001/XMLSchema" xmlns:p="http://schemas.microsoft.com/office/2006/metadata/properties" xmlns:ns2="3b53eb33-c997-4dc1-a691-b972d27f675b" targetNamespace="http://schemas.microsoft.com/office/2006/metadata/properties" ma:root="true" ma:fieldsID="93bd8d8df2ce13f0479c2893f9c2d430" ns2:_="">
    <xsd:import namespace="3b53eb33-c997-4dc1-a691-b972d27f675b"/>
    <xsd:element name="properties">
      <xsd:complexType>
        <xsd:sequence>
          <xsd:element name="documentManagement">
            <xsd:complexType>
              <xsd:all>
                <xsd:element ref="ns2:DocumentLead" minOccurs="0"/>
                <xsd:element ref="ns2:NextReviewDate" minOccurs="0"/>
                <xsd:element ref="ns2:RetentionDate"/>
                <xsd:element ref="ns2:DocumentDate"/>
                <xsd:element ref="ns2:DocumentStatus" minOccurs="0"/>
                <xsd:element ref="ns2:TaxCatchAll" minOccurs="0"/>
                <xsd:element ref="ns2:TaxCatchAllLabel" minOccurs="0"/>
                <xsd:element ref="ns2:TaxKeywordTaxHTField" minOccurs="0"/>
                <xsd:element ref="ns2:gb3526db92b04aa18e983bd1e402da23" minOccurs="0"/>
                <xsd:element ref="ns2:e8afec54d2c14c7b90cabb8ecbbac5b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3eb33-c997-4dc1-a691-b972d27f675b" elementFormDefault="qualified">
    <xsd:import namespace="http://schemas.microsoft.com/office/2006/documentManagement/types"/>
    <xsd:import namespace="http://schemas.microsoft.com/office/infopath/2007/PartnerControls"/>
    <xsd:element name="DocumentLead" ma:index="2" nillable="true" ma:displayName="Document Lead" ma:description="Select the name of the person who is responsible for the document" ma:indexed="true" ma:list="UserInfo" ma:SharePointGroup="0" ma:internalName="DocumentLead"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extReviewDate" ma:index="5" nillable="true" ma:displayName="Next Review Date" ma:description="Enter the date for the next review" ma:format="DateOnly" ma:internalName="NextReviewDate">
      <xsd:simpleType>
        <xsd:restriction base="dms:DateTime"/>
      </xsd:simpleType>
    </xsd:element>
    <xsd:element name="RetentionDate" ma:index="6" ma:displayName="RetentionDate" ma:format="DateOnly" ma:internalName="RetentionDate">
      <xsd:simpleType>
        <xsd:restriction base="dms:DateTime"/>
      </xsd:simpleType>
    </xsd:element>
    <xsd:element name="DocumentDate" ma:index="7" ma:displayName="Document Date" ma:format="DateOnly" ma:internalName="DocumentDate">
      <xsd:simpleType>
        <xsd:restriction base="dms:DateTime"/>
      </xsd:simpleType>
    </xsd:element>
    <xsd:element name="DocumentStatus" ma:index="8" nillable="true" ma:displayName="Document Status" ma:format="Dropdown" ma:internalName="DocumentStatus">
      <xsd:simpleType>
        <xsd:restriction base="dms:Choice">
          <xsd:enumeration value="In Progress"/>
          <xsd:enumeration value="Final"/>
          <xsd:enumeration value="Released"/>
          <xsd:enumeration value="Superseded"/>
          <xsd:enumeration value="Expired"/>
          <xsd:enumeration value="Draft"/>
          <xsd:enumeration value="Reviewed"/>
          <xsd:enumeration value="Scheduled"/>
          <xsd:enumeration value="Published"/>
          <xsd:enumeration value="Archive"/>
        </xsd:restriction>
      </xsd:simpleType>
    </xsd:element>
    <xsd:element name="TaxCatchAll" ma:index="10" nillable="true" ma:displayName="Taxonomy Catch All Column" ma:hidden="true" ma:list="{d6aa8077-fbd5-479d-aab5-01a86db421ee}" ma:internalName="TaxCatchAll" ma:showField="CatchAllData" ma:web="3b53eb33-c997-4dc1-a691-b972d27f675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6aa8077-fbd5-479d-aab5-01a86db421ee}" ma:internalName="TaxCatchAllLabel" ma:readOnly="true" ma:showField="CatchAllDataLabel" ma:web="3b53eb33-c997-4dc1-a691-b972d27f675b">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fieldId="{23f27201-bee3-471e-b2e7-b64fd8b7ca38}" ma:taxonomyMulti="true" ma:sspId="9f5322a4-0158-4275-a498-f8551d5f7637" ma:termSetId="00000000-0000-0000-0000-000000000000" ma:anchorId="00000000-0000-0000-0000-000000000000" ma:open="true" ma:isKeyword="true">
      <xsd:complexType>
        <xsd:sequence>
          <xsd:element ref="pc:Terms" minOccurs="0" maxOccurs="1"/>
        </xsd:sequence>
      </xsd:complexType>
    </xsd:element>
    <xsd:element name="gb3526db92b04aa18e983bd1e402da23" ma:index="19" nillable="true" ma:taxonomy="true" ma:internalName="gb3526db92b04aa18e983bd1e402da23" ma:taxonomyFieldName="BusinessDocumentCategory0" ma:displayName="Business Document Category" ma:default="" ma:fieldId="{0b3526db-92b0-4aa1-8e98-3bd1e402da23}" ma:sspId="b549bbac-77ae-45b7-9ece-62c3a260bc91" ma:termSetId="256ffec0-80a6-4a14-8d9b-883f297c3f66" ma:anchorId="00000000-0000-0000-0000-000000000000" ma:open="false" ma:isKeyword="false">
      <xsd:complexType>
        <xsd:sequence>
          <xsd:element ref="pc:Terms" minOccurs="0" maxOccurs="1"/>
        </xsd:sequence>
      </xsd:complexType>
    </xsd:element>
    <xsd:element name="e8afec54d2c14c7b90cabb8ecbbac5bd" ma:index="20" nillable="true" ma:taxonomy="true" ma:internalName="e8afec54d2c14c7b90cabb8ecbbac5bd" ma:taxonomyFieldName="ResponsibleTeam" ma:displayName="Responsible Team" ma:indexed="true" ma:default="" ma:fieldId="{e8afec54-d2c1-4c7b-90ca-bb8ecbbac5bd}" ma:sspId="b549bbac-77ae-45b7-9ece-62c3a260bc91" ma:termSetId="8ed8c9ea-7052-4c1d-a4d7-b9c10bffea6f"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b53eb33-c997-4dc1-a691-b972d27f675b">
      <Terms xmlns="http://schemas.microsoft.com/office/infopath/2007/PartnerControls"/>
    </TaxKeywordTaxHTField>
    <DocumentDate xmlns="3b53eb33-c997-4dc1-a691-b972d27f675b">2017-12-21T00:00:00+00:00</DocumentDate>
    <e8afec54d2c14c7b90cabb8ecbbac5bd xmlns="3b53eb33-c997-4dc1-a691-b972d27f675b">
      <Terms xmlns="http://schemas.microsoft.com/office/infopath/2007/PartnerControls"/>
    </e8afec54d2c14c7b90cabb8ecbbac5bd>
    <NextReviewDate xmlns="3b53eb33-c997-4dc1-a691-b972d27f675b" xsi:nil="true"/>
    <DocumentLead xmlns="3b53eb33-c997-4dc1-a691-b972d27f675b">
      <UserInfo>
        <DisplayName>Tarrant Bex – Communications Officer</DisplayName>
        <AccountId>123</AccountId>
        <AccountType/>
      </UserInfo>
    </DocumentLead>
    <DocumentStatus xmlns="3b53eb33-c997-4dc1-a691-b972d27f675b" xsi:nil="true"/>
    <gb3526db92b04aa18e983bd1e402da23 xmlns="3b53eb33-c997-4dc1-a691-b972d27f675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4c830766-7f29-4164-bec6-3e4e8a6c0c61</TermId>
        </TermInfo>
      </Terms>
    </gb3526db92b04aa18e983bd1e402da23>
    <RetentionDate xmlns="3b53eb33-c997-4dc1-a691-b972d27f675b">2018-12-26T00:00:00+00:00</RetentionDate>
    <TaxCatchAll xmlns="3b53eb33-c997-4dc1-a691-b972d27f675b">
      <Value>316</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21993-152E-44D8-8E9E-A835094E4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3eb33-c997-4dc1-a691-b972d27f6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392E28-6970-409C-B3A7-3E961A23B4E5}">
  <ds:schemaRefs>
    <ds:schemaRef ds:uri="http://purl.org/dc/terms/"/>
    <ds:schemaRef ds:uri="3b53eb33-c997-4dc1-a691-b972d27f675b"/>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41AF1F39-98BE-48AA-9791-EFD49415F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Solent NHS PowerPoint Template</Template>
  <TotalTime>456</TotalTime>
  <Words>2756</Words>
  <Application>Microsoft Office PowerPoint</Application>
  <PresentationFormat>Custom</PresentationFormat>
  <Paragraphs>396</Paragraphs>
  <Slides>31</Slides>
  <Notes>29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Solent NHS PowerPoint Template</vt:lpstr>
      <vt:lpstr>1_Solent NHS PowerPoint Template</vt:lpstr>
      <vt:lpstr>Safeguarding Children and Adults Level 1 </vt:lpstr>
      <vt:lpstr>PowerPoint Presentation</vt:lpstr>
      <vt:lpstr>PowerPoint Presentation</vt:lpstr>
      <vt:lpstr>PowerPoint Presentation</vt:lpstr>
      <vt:lpstr>PowerPoint Presentation</vt:lpstr>
      <vt:lpstr>Definitions of Abuse on Children  </vt:lpstr>
      <vt:lpstr>Categories of Abuse of Children </vt:lpstr>
      <vt:lpstr>Categories of Abuse of Children </vt:lpstr>
      <vt:lpstr>Categories of Abuse of Children </vt:lpstr>
      <vt:lpstr>Categories of Abuse of Children </vt:lpstr>
      <vt:lpstr>Vulnerable Children </vt:lpstr>
      <vt:lpstr>PowerPoint Presentation</vt:lpstr>
      <vt:lpstr>PowerPoint Presentation</vt:lpstr>
      <vt:lpstr>PowerPoint Presentation</vt:lpstr>
      <vt:lpstr>PowerPoint Presentation</vt:lpstr>
      <vt:lpstr>PowerPoint Presentation</vt:lpstr>
      <vt:lpstr>PowerPoint Presentation</vt:lpstr>
      <vt:lpstr>The Care Act: six key principles of Safeguarding Adults</vt:lpstr>
      <vt:lpstr>PowerPoint Presentation</vt:lpstr>
      <vt:lpstr>PowerPoint Presentation</vt:lpstr>
      <vt:lpstr>Immediate action to be taken following a concern or disclosure of abuse</vt:lpstr>
      <vt:lpstr>Consent exceptions  </vt:lpstr>
      <vt:lpstr>Domestic Abuse</vt:lpstr>
      <vt:lpstr>Statistics</vt:lpstr>
      <vt:lpstr>Remember </vt:lpstr>
      <vt:lpstr>Self Neglect –  manifests in different ways </vt:lpstr>
      <vt:lpstr>PowerPoint Presentation</vt:lpstr>
      <vt:lpstr>Information Sharing</vt:lpstr>
      <vt:lpstr>Solent Social Care Referral Flowchart 2020</vt:lpstr>
      <vt:lpstr>PowerPoint Presentation</vt:lpstr>
      <vt:lpstr>PowerPoint Presentation</vt:lpstr>
    </vt:vector>
  </TitlesOfParts>
  <Company>Solent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dc:title>
  <dc:creator>Alexander Karen - Child Health Administrator</dc:creator>
  <cp:lastModifiedBy>Elsmore Katherine</cp:lastModifiedBy>
  <cp:revision>46</cp:revision>
  <dcterms:created xsi:type="dcterms:W3CDTF">2018-05-25T11:34:41Z</dcterms:created>
  <dcterms:modified xsi:type="dcterms:W3CDTF">2020-04-01T10:44:35Z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0x0101001CEF2F58DA08E045BB3162E69C873208008CED1606A2E33442937835D0A29DE0C6</vt:lpwstr>
  </property>
  <property fmtid="{D5CDD505-2E9C-101B-9397-08002B2CF9AE}" pid="3" name="TaxKeyword">
    <vt:lpwstr/>
  </property>
  <property fmtid="{D5CDD505-2E9C-101B-9397-08002B2CF9AE}" pid="4" name="ResponsibleTeam">
    <vt:lpwstr/>
  </property>
  <property fmtid="{D5CDD505-2E9C-101B-9397-08002B2CF9AE}" pid="5" name="BusinessDocumentCategory0">
    <vt:lpwstr>316;#Template|4c830766-7f29-4164-bec6-3e4e8a6c0c61</vt:lpwstr>
  </property>
</Properties>
</file>